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97" r:id="rId2"/>
  </p:sldMasterIdLst>
  <p:notesMasterIdLst>
    <p:notesMasterId r:id="rId26"/>
  </p:notesMasterIdLst>
  <p:handoutMasterIdLst>
    <p:handoutMasterId r:id="rId27"/>
  </p:handoutMasterIdLst>
  <p:sldIdLst>
    <p:sldId id="256" r:id="rId3"/>
    <p:sldId id="259" r:id="rId4"/>
    <p:sldId id="284" r:id="rId5"/>
    <p:sldId id="260" r:id="rId6"/>
    <p:sldId id="291" r:id="rId7"/>
    <p:sldId id="285" r:id="rId8"/>
    <p:sldId id="274" r:id="rId9"/>
    <p:sldId id="293" r:id="rId10"/>
    <p:sldId id="294" r:id="rId11"/>
    <p:sldId id="295" r:id="rId12"/>
    <p:sldId id="296" r:id="rId13"/>
    <p:sldId id="297" r:id="rId14"/>
    <p:sldId id="298" r:id="rId15"/>
    <p:sldId id="299" r:id="rId16"/>
    <p:sldId id="286" r:id="rId17"/>
    <p:sldId id="306" r:id="rId18"/>
    <p:sldId id="308" r:id="rId19"/>
    <p:sldId id="273" r:id="rId20"/>
    <p:sldId id="301" r:id="rId21"/>
    <p:sldId id="302" r:id="rId22"/>
    <p:sldId id="287" r:id="rId23"/>
    <p:sldId id="272" r:id="rId24"/>
    <p:sldId id="288" r:id="rId25"/>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31" userDrawn="1">
          <p15:clr>
            <a:srgbClr val="A4A3A4"/>
          </p15:clr>
        </p15:guide>
        <p15:guide id="2" pos="3348" userDrawn="1">
          <p15:clr>
            <a:srgbClr val="A4A3A4"/>
          </p15:clr>
        </p15:guide>
      </p15:sldGuideLst>
    </p:ext>
    <p:ext uri="{2D200454-40CA-4A62-9FC3-DE9A4176ACB9}">
      <p15:notesGuideLst xmlns:p15="http://schemas.microsoft.com/office/powerpoint/2012/main">
        <p15:guide id="1" orient="horz" pos="29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2D4F6A"/>
    <a:srgbClr val="6768AB"/>
    <a:srgbClr val="E4C1BF"/>
    <a:srgbClr val="CCCBE3"/>
    <a:srgbClr val="535597"/>
    <a:srgbClr val="F5F7F9"/>
    <a:srgbClr val="6A65AD"/>
    <a:srgbClr val="639B79"/>
    <a:srgbClr val="F5E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39" autoAdjust="0"/>
    <p:restoredTop sz="90381" autoAdjust="0"/>
  </p:normalViewPr>
  <p:slideViewPr>
    <p:cSldViewPr snapToGrid="0">
      <p:cViewPr varScale="1">
        <p:scale>
          <a:sx n="86" d="100"/>
          <a:sy n="86" d="100"/>
        </p:scale>
        <p:origin x="892" y="72"/>
      </p:cViewPr>
      <p:guideLst>
        <p:guide orient="horz" pos="1331"/>
        <p:guide pos="334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88" y="-72"/>
      </p:cViewPr>
      <p:guideLst>
        <p:guide orient="horz" pos="2933"/>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•ᴗ•2024/6/24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321471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•ᴗ•2024/6/24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3777324425"/>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68575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9001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4399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3246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86052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697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3348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8832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85519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8661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200" indent="0" algn="ctr">
              <a:buNone/>
              <a:defRPr sz="2000"/>
            </a:lvl2pPr>
            <a:lvl3pPr marL="914400" indent="0" algn="ctr">
              <a:buNone/>
              <a:defRPr sz="1865"/>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9"/>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•ᴗ•2024/6/24</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646504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pPr defTabSz="914400"/>
            <a:fld id="{2E3AAC11-D570-4EA9-AFC0-30FB72BA45EB}" type="datetimeFigureOut">
              <a:rPr lang="zh-CN" altLang="en-US" sz="1800" smtClean="0">
                <a:solidFill>
                  <a:prstClr val="black"/>
                </a:solidFill>
              </a:rPr>
              <a:pPr defTabSz="914400"/>
              <a:t>•ᴗ•2024/6/24</a:t>
            </a:fld>
            <a:endParaRPr lang="zh-CN" altLang="en-US" sz="1800">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52177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01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zuser; ">
    <p:spTree>
      <p:nvGrpSpPr>
        <p:cNvPr id="1" name=""/>
        <p:cNvGrpSpPr/>
        <p:nvPr/>
      </p:nvGrpSpPr>
      <p:grpSpPr>
        <a:xfrm>
          <a:off x="0" y="0"/>
          <a:ext cx="0" cy="0"/>
          <a:chOff x="0" y="0"/>
          <a:chExt cx="0" cy="0"/>
        </a:xfrm>
      </p:grpSpPr>
    </p:spTree>
  </p:cSld>
  <p:clrMapOvr>
    <a:masterClrMapping/>
  </p:clrMapOvr>
  <p:transition spd="slow" advClick="0" advTm="0">
    <p:push dir="u"/>
  </p:transition>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9"/>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65">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5" name="页脚占位符 4"/>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9"/>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36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1186773" y="1778439"/>
            <a:ext cx="4873575"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4" name="内容占位符 3"/>
          <p:cNvSpPr>
            <a:spLocks noGrp="1"/>
          </p:cNvSpPr>
          <p:nvPr>
            <p:ph sz="half" idx="2"/>
          </p:nvPr>
        </p:nvSpPr>
        <p:spPr>
          <a:xfrm>
            <a:off x="1186773" y="2665379"/>
            <a:ext cx="4873575"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9" y="1778439"/>
            <a:ext cx="4897576" cy="823912"/>
          </a:xfrm>
          <a:prstGeom prst="rect">
            <a:avLst/>
          </a:prstGeom>
        </p:spPr>
        <p:txBody>
          <a:bodyPr anchor="ctr" anchorCtr="0"/>
          <a:lstStyle>
            <a:lvl1pPr marL="0" indent="0">
              <a:buNone/>
              <a:defRPr sz="2800"/>
            </a:lvl1pPr>
            <a:lvl2pPr marL="457200" indent="0">
              <a:buNone/>
              <a:defRPr sz="2400"/>
            </a:lvl2pPr>
            <a:lvl3pPr marL="914400" indent="0">
              <a:buNone/>
              <a:defRPr sz="2000"/>
            </a:lvl3pPr>
            <a:lvl4pPr marL="1371600" indent="0">
              <a:buNone/>
              <a:defRPr sz="1865"/>
            </a:lvl4pPr>
            <a:lvl5pPr marL="1828800" indent="0">
              <a:buNone/>
              <a:defRPr sz="1865"/>
            </a:lvl5pPr>
            <a:lvl6pPr marL="2286000" indent="0">
              <a:buNone/>
              <a:defRPr sz="1865"/>
            </a:lvl6pPr>
            <a:lvl7pPr marL="2743200" indent="0">
              <a:buNone/>
              <a:defRPr sz="1865"/>
            </a:lvl7pPr>
            <a:lvl8pPr marL="3200400" indent="0">
              <a:buNone/>
              <a:defRPr sz="1865"/>
            </a:lvl8pPr>
            <a:lvl9pPr marL="3657600" indent="0">
              <a:buNone/>
              <a:defRPr sz="1865"/>
            </a:lvl9pPr>
          </a:lstStyle>
          <a:p>
            <a:pPr lvl="0"/>
            <a:r>
              <a:rPr lang="zh-CN" altLang="en-US"/>
              <a:t>单击此处编辑母版文本样式</a:t>
            </a:r>
          </a:p>
        </p:txBody>
      </p:sp>
      <p:sp>
        <p:nvSpPr>
          <p:cNvPr id="6" name="内容占位符 5"/>
          <p:cNvSpPr>
            <a:spLocks noGrp="1"/>
          </p:cNvSpPr>
          <p:nvPr>
            <p:ph sz="quarter" idx="4"/>
          </p:nvPr>
        </p:nvSpPr>
        <p:spPr>
          <a:xfrm>
            <a:off x="6256939" y="2665379"/>
            <a:ext cx="4897576" cy="352428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8" name="页脚占位符 7"/>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
        <p:nvSpPr>
          <p:cNvPr id="10" name="TextBox 9"/>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r>
              <a:rPr lang="zh-CN" altLang="en-US" sz="100" dirty="0">
                <a:solidFill>
                  <a:schemeClr val="tx1">
                    <a:alpha val="0"/>
                  </a:schemeClr>
                </a:solidFill>
                <a:latin typeface="微软雅黑" panose="020B0503020204020204" pitchFamily="34" charset="-122"/>
                <a:ea typeface="微软雅黑" panose="020B0503020204020204" pitchFamily="34" charset="-122"/>
              </a:rPr>
              <a:t>侠</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804601"/>
      </p:ext>
    </p:extLst>
  </p:cSld>
  <p:clrMapOvr>
    <a:masterClrMapping/>
  </p:clrMapOvr>
  <p:transition spd="slow" advClick="0" advTm="0">
    <p:push dir="u"/>
  </p:transition>
  <p:hf sldNum="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4" name="页脚占位符 3"/>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1"/>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a:prstGeom prst="rect">
            <a:avLst/>
          </a:prstGeom>
        </p:spPr>
        <p:txBody>
          <a:bodyPr/>
          <a:lstStyle>
            <a:lvl1pPr marL="0" indent="0">
              <a:buNone/>
              <a:defRPr sz="2000"/>
            </a:lvl1pPr>
            <a:lvl2pPr marL="457200" indent="0">
              <a:buNone/>
              <a:defRPr sz="1865"/>
            </a:lvl2pPr>
            <a:lvl3pPr marL="914400" indent="0">
              <a:buNone/>
              <a:defRPr sz="1600"/>
            </a:lvl3pPr>
            <a:lvl4pPr marL="1371600" indent="0">
              <a:buNone/>
              <a:defRPr sz="1465"/>
            </a:lvl4pPr>
            <a:lvl5pPr marL="1828800" indent="0">
              <a:buNone/>
              <a:defRPr sz="1465"/>
            </a:lvl5pPr>
            <a:lvl6pPr marL="2286000" indent="0">
              <a:buNone/>
              <a:defRPr sz="1465"/>
            </a:lvl6pPr>
            <a:lvl7pPr marL="2743200" indent="0">
              <a:buNone/>
              <a:defRPr sz="1465"/>
            </a:lvl7pPr>
            <a:lvl8pPr marL="3200400" indent="0">
              <a:buNone/>
              <a:defRPr sz="1465"/>
            </a:lvl8pPr>
            <a:lvl9pPr marL="3657600" indent="0">
              <a:buNone/>
              <a:defRPr sz="1465"/>
            </a:lvl9pPr>
          </a:lstStyle>
          <a:p>
            <a:pPr lvl="0"/>
            <a:r>
              <a:rPr lang="zh-CN" altLang="en-US"/>
              <a:t>单击此处编辑母版文本样式</a:t>
            </a:r>
          </a:p>
        </p:txBody>
      </p:sp>
      <p:sp>
        <p:nvSpPr>
          <p:cNvPr id="5" name="日期占位符 4"/>
          <p:cNvSpPr>
            <a:spLocks noGrp="1"/>
          </p:cNvSpPr>
          <p:nvPr>
            <p:ph type="dt" sz="half" idx="10"/>
          </p:nvPr>
        </p:nvSpPr>
        <p:spPr>
          <a:xfrm>
            <a:off x="838200" y="6356351"/>
            <a:ext cx="2743200" cy="365125"/>
          </a:xfrm>
          <a:prstGeom prst="rect">
            <a:avLst/>
          </a:prstGeom>
        </p:spPr>
        <p:txBody>
          <a:bodyPr/>
          <a:lstStyle/>
          <a:p>
            <a:fld id="{82F288E0-7875-42C4-84C8-98DBBD3BF4D2}" type="datetimeFigureOut">
              <a:rPr lang="zh-CN" altLang="en-US" smtClean="0"/>
              <a:t>•ᴗ•2024/6/24</a:t>
            </a:fld>
            <a:endParaRPr lang="zh-CN" altLang="en-US"/>
          </a:p>
        </p:txBody>
      </p:sp>
      <p:sp>
        <p:nvSpPr>
          <p:cNvPr id="6" name="页脚占位符 5"/>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1"/>
            <a:ext cx="2743200" cy="365125"/>
          </a:xfrm>
          <a:prstGeom prst="rect">
            <a:avLst/>
          </a:prstGeom>
        </p:spPr>
        <p:txBody>
          <a:bodyPr/>
          <a:lstStyle/>
          <a:p>
            <a:fld id="{7D9BB5D0-35E4-459D-AEF3-FE4D7C45CC19}" type="slidenum">
              <a:rPr lang="zh-CN" altLang="en-US" smtClean="0"/>
              <a:t>‹#›</a:t>
            </a:fld>
            <a:endParaRPr lang="zh-CN" altLang="en-US"/>
          </a:p>
        </p:txBody>
      </p:sp>
    </p:spTree>
  </p:cSld>
  <p:clrMapOvr>
    <a:masterClrMapping/>
  </p:clrMapOvr>
  <p:transition spd="slow" advClick="0" advTm="0">
    <p:push dir="u"/>
  </p:transition>
  <p:hf sldNum="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794" r:id="rId6"/>
    <p:sldLayoutId id="2147483654" r:id="rId7"/>
    <p:sldLayoutId id="2147483655" r:id="rId8"/>
    <p:sldLayoutId id="2147483656" r:id="rId9"/>
    <p:sldLayoutId id="2147483657" r:id="rId10"/>
    <p:sldLayoutId id="2147483658" r:id="rId11"/>
  </p:sldLayoutIdLst>
  <p:transition spd="slow" advClick="0" advTm="0">
    <p:push dir="u"/>
  </p:transition>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823247"/>
      </p:ext>
    </p:extLst>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9" name="文本框 24"/>
          <p:cNvSpPr txBox="1"/>
          <p:nvPr/>
        </p:nvSpPr>
        <p:spPr>
          <a:xfrm>
            <a:off x="6213075" y="5446395"/>
            <a:ext cx="5222005" cy="369332"/>
          </a:xfrm>
          <a:prstGeom prst="rect">
            <a:avLst/>
          </a:prstGeom>
          <a:noFill/>
        </p:spPr>
        <p:txBody>
          <a:bodyPr wrap="square" rtlCol="0">
            <a:spAutoFit/>
          </a:bodyPr>
          <a:lstStyle/>
          <a:p>
            <a:pPr algn="r"/>
            <a:r>
              <a:rPr lang="zh-CN" altLang="en-US" sz="1800" dirty="0">
                <a:solidFill>
                  <a:srgbClr val="2D4F6A"/>
                </a:solidFill>
                <a:cs typeface="+mn-ea"/>
                <a:sym typeface="+mn-lt"/>
              </a:rPr>
              <a:t>计算机与信息学院</a:t>
            </a:r>
            <a:r>
              <a:rPr lang="en-US" altLang="zh-CN" sz="1800" dirty="0">
                <a:solidFill>
                  <a:srgbClr val="2D4F6A"/>
                </a:solidFill>
                <a:cs typeface="+mn-ea"/>
                <a:sym typeface="+mn-lt"/>
              </a:rPr>
              <a:t>2022</a:t>
            </a:r>
            <a:r>
              <a:rPr lang="zh-CN" altLang="en-US" sz="1800" dirty="0">
                <a:solidFill>
                  <a:srgbClr val="2D4F6A"/>
                </a:solidFill>
                <a:cs typeface="+mn-ea"/>
                <a:sym typeface="+mn-lt"/>
              </a:rPr>
              <a:t>级       专业：物联网工程</a:t>
            </a:r>
          </a:p>
        </p:txBody>
      </p:sp>
      <p:sp>
        <p:nvSpPr>
          <p:cNvPr id="13" name="文本框 45"/>
          <p:cNvSpPr txBox="1"/>
          <p:nvPr/>
        </p:nvSpPr>
        <p:spPr>
          <a:xfrm>
            <a:off x="7873868" y="5799612"/>
            <a:ext cx="3561345" cy="523220"/>
          </a:xfrm>
          <a:prstGeom prst="rect">
            <a:avLst/>
          </a:prstGeom>
          <a:noFill/>
        </p:spPr>
        <p:txBody>
          <a:bodyPr wrap="square" rtlCol="0">
            <a:spAutoFit/>
          </a:bodyPr>
          <a:lstStyle/>
          <a:p>
            <a:pPr algn="r"/>
            <a:r>
              <a:rPr lang="en-US" altLang="zh-CN" dirty="0">
                <a:solidFill>
                  <a:srgbClr val="2D4F6A"/>
                </a:solidFill>
                <a:cs typeface="+mn-ea"/>
                <a:sym typeface="+mn-lt"/>
              </a:rPr>
              <a:t>Talents come from diligence, </a:t>
            </a:r>
          </a:p>
          <a:p>
            <a:pPr algn="r"/>
            <a:r>
              <a:rPr lang="en-US" altLang="zh-CN" dirty="0">
                <a:solidFill>
                  <a:srgbClr val="2D4F6A"/>
                </a:solidFill>
                <a:cs typeface="+mn-ea"/>
                <a:sym typeface="+mn-lt"/>
              </a:rPr>
              <a:t>and knowledge is gained by accumulation.</a:t>
            </a:r>
            <a:endParaRPr lang="en-US" altLang="zh-CN" b="1" spc="600" dirty="0">
              <a:solidFill>
                <a:srgbClr val="2D4F6A"/>
              </a:solidFill>
              <a:cs typeface="+mn-ea"/>
              <a:sym typeface="+mn-lt"/>
            </a:endParaRPr>
          </a:p>
        </p:txBody>
      </p:sp>
      <p:grpSp>
        <p:nvGrpSpPr>
          <p:cNvPr id="3" name="组合 2"/>
          <p:cNvGrpSpPr/>
          <p:nvPr/>
        </p:nvGrpSpPr>
        <p:grpSpPr>
          <a:xfrm>
            <a:off x="7371715" y="3667125"/>
            <a:ext cx="3931285" cy="325755"/>
            <a:chOff x="3153258" y="4604579"/>
            <a:chExt cx="3080245" cy="216027"/>
          </a:xfrm>
          <a:solidFill>
            <a:srgbClr val="2D4F6A"/>
          </a:solidFill>
        </p:grpSpPr>
        <p:sp>
          <p:nvSpPr>
            <p:cNvPr id="16" name="矩形 26"/>
            <p:cNvSpPr/>
            <p:nvPr/>
          </p:nvSpPr>
          <p:spPr>
            <a:xfrm>
              <a:off x="3153258" y="4604582"/>
              <a:ext cx="1449873" cy="216024"/>
            </a:xfrm>
            <a:prstGeom prst="round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组员：张俊杰</a:t>
              </a:r>
              <a:endParaRPr lang="en-US" altLang="zh-CN" sz="1600" dirty="0">
                <a:solidFill>
                  <a:schemeClr val="bg1"/>
                </a:solidFill>
                <a:cs typeface="+mn-ea"/>
                <a:sym typeface="+mn-lt"/>
              </a:endParaRPr>
            </a:p>
          </p:txBody>
        </p:sp>
        <p:sp>
          <p:nvSpPr>
            <p:cNvPr id="17" name="矩形 27"/>
            <p:cNvSpPr/>
            <p:nvPr/>
          </p:nvSpPr>
          <p:spPr>
            <a:xfrm>
              <a:off x="4780313" y="4604579"/>
              <a:ext cx="1453190" cy="216024"/>
            </a:xfrm>
            <a:prstGeom prst="round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组员：贝新宇</a:t>
              </a:r>
              <a:endParaRPr lang="en-US" altLang="zh-CN" sz="1600" dirty="0">
                <a:solidFill>
                  <a:schemeClr val="bg1"/>
                </a:solidFill>
                <a:cs typeface="+mn-ea"/>
                <a:sym typeface="+mn-lt"/>
              </a:endParaRPr>
            </a:p>
          </p:txBody>
        </p:sp>
      </p:grpSp>
      <p:sp>
        <p:nvSpPr>
          <p:cNvPr id="4" name="任意多边形 5"/>
          <p:cNvSpPr>
            <a:spLocks noEditPoints="1"/>
          </p:cNvSpPr>
          <p:nvPr/>
        </p:nvSpPr>
        <p:spPr bwMode="auto">
          <a:xfrm>
            <a:off x="10203180" y="575310"/>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
        <p:nvSpPr>
          <p:cNvPr id="42" name="文本框 28"/>
          <p:cNvSpPr txBox="1"/>
          <p:nvPr/>
        </p:nvSpPr>
        <p:spPr>
          <a:xfrm>
            <a:off x="3693934" y="1693898"/>
            <a:ext cx="8049983" cy="1246467"/>
          </a:xfrm>
          <a:prstGeom prst="rect">
            <a:avLst/>
          </a:prstGeom>
          <a:noFill/>
        </p:spPr>
        <p:txBody>
          <a:bodyPr wrap="square" lIns="91413" tIns="45706" rIns="91413" bIns="45706" rtlCol="0" anchor="t" anchorCtr="0">
            <a:spAutoFit/>
          </a:bodyPr>
          <a:lstStyle/>
          <a:p>
            <a:pPr algn="r">
              <a:lnSpc>
                <a:spcPct val="100000"/>
              </a:lnSpc>
            </a:pPr>
            <a:r>
              <a:rPr lang="zh-CN" altLang="en-US" sz="7500" b="1" dirty="0">
                <a:solidFill>
                  <a:srgbClr val="2D4F6A"/>
                </a:solidFill>
                <a:cs typeface="+mn-ea"/>
                <a:sym typeface="+mn-lt"/>
              </a:rPr>
              <a:t>智能电梯控制系统</a:t>
            </a:r>
          </a:p>
        </p:txBody>
      </p:sp>
      <p:cxnSp>
        <p:nvCxnSpPr>
          <p:cNvPr id="58" name="直接连接符 57"/>
          <p:cNvCxnSpPr/>
          <p:nvPr/>
        </p:nvCxnSpPr>
        <p:spPr>
          <a:xfrm>
            <a:off x="10856797" y="531575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73FA6722-1EEF-106A-47BE-8619C22DF5E8}"/>
              </a:ext>
            </a:extLst>
          </p:cNvPr>
          <p:cNvSpPr txBox="1"/>
          <p:nvPr/>
        </p:nvSpPr>
        <p:spPr>
          <a:xfrm>
            <a:off x="5074617" y="3015703"/>
            <a:ext cx="6228383" cy="307777"/>
          </a:xfrm>
          <a:prstGeom prst="rect">
            <a:avLst/>
          </a:prstGeom>
          <a:noFill/>
        </p:spPr>
        <p:txBody>
          <a:bodyPr wrap="square" rtlCol="0">
            <a:spAutoFit/>
          </a:bodyPr>
          <a:lstStyle/>
          <a:p>
            <a:pPr algn="r"/>
            <a:r>
              <a:rPr lang="en-US" altLang="zh-CN" dirty="0"/>
              <a:t>—————</a:t>
            </a:r>
            <a:r>
              <a:rPr lang="zh-CN" altLang="en-US" dirty="0"/>
              <a:t>基于</a:t>
            </a:r>
            <a:r>
              <a:rPr lang="en-US" altLang="zh-CN" dirty="0"/>
              <a:t>stm32f103ZE</a:t>
            </a:r>
            <a:r>
              <a:rPr lang="zh-CN" altLang="en-US" dirty="0"/>
              <a:t>单片机开发</a:t>
            </a:r>
          </a:p>
        </p:txBody>
      </p:sp>
    </p:spTree>
  </p:cSld>
  <p:clrMapOvr>
    <a:masterClrMapping/>
  </p:clrMapOvr>
  <mc:AlternateContent xmlns:mc="http://schemas.openxmlformats.org/markup-compatibility/2006" xmlns:p14="http://schemas.microsoft.com/office/powerpoint/2010/main">
    <mc:Choice Requires="p14">
      <p:transition spd="slow" p14:dur="1750">
        <p14:ripple dir="lu"/>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A8649BF4-54E2-B3D8-4D18-679FE394961D}"/>
              </a:ext>
            </a:extLst>
          </p:cNvPr>
          <p:cNvSpPr txBox="1"/>
          <p:nvPr/>
        </p:nvSpPr>
        <p:spPr>
          <a:xfrm>
            <a:off x="3632887" y="1124465"/>
            <a:ext cx="9669162" cy="584775"/>
          </a:xfrm>
          <a:prstGeom prst="rect">
            <a:avLst/>
          </a:prstGeom>
          <a:noFill/>
        </p:spPr>
        <p:txBody>
          <a:bodyPr wrap="square" rtlCol="0">
            <a:spAutoFit/>
          </a:bodyPr>
          <a:lstStyle/>
          <a:p>
            <a:r>
              <a:rPr lang="zh-CN" altLang="en-US" sz="3200" dirty="0"/>
              <a:t>矩阵按键模拟电梯的选择</a:t>
            </a:r>
          </a:p>
        </p:txBody>
      </p:sp>
      <p:pic>
        <p:nvPicPr>
          <p:cNvPr id="7" name="图片 6">
            <a:extLst>
              <a:ext uri="{FF2B5EF4-FFF2-40B4-BE49-F238E27FC236}">
                <a16:creationId xmlns:a16="http://schemas.microsoft.com/office/drawing/2014/main" id="{D9994674-963A-A95D-51AE-68EA537F68F5}"/>
              </a:ext>
            </a:extLst>
          </p:cNvPr>
          <p:cNvPicPr>
            <a:picLocks noChangeAspect="1"/>
          </p:cNvPicPr>
          <p:nvPr/>
        </p:nvPicPr>
        <p:blipFill>
          <a:blip r:embed="rId3"/>
          <a:stretch>
            <a:fillRect/>
          </a:stretch>
        </p:blipFill>
        <p:spPr>
          <a:xfrm>
            <a:off x="457200" y="1747268"/>
            <a:ext cx="4267195" cy="4862722"/>
          </a:xfrm>
          <a:prstGeom prst="rect">
            <a:avLst/>
          </a:prstGeom>
        </p:spPr>
      </p:pic>
      <p:pic>
        <p:nvPicPr>
          <p:cNvPr id="9" name="图片 8">
            <a:extLst>
              <a:ext uri="{FF2B5EF4-FFF2-40B4-BE49-F238E27FC236}">
                <a16:creationId xmlns:a16="http://schemas.microsoft.com/office/drawing/2014/main" id="{EDD64BDD-C6C6-A0E9-DAE5-263E38ADFF26}"/>
              </a:ext>
            </a:extLst>
          </p:cNvPr>
          <p:cNvPicPr>
            <a:picLocks noChangeAspect="1"/>
          </p:cNvPicPr>
          <p:nvPr/>
        </p:nvPicPr>
        <p:blipFill>
          <a:blip r:embed="rId4"/>
          <a:stretch>
            <a:fillRect/>
          </a:stretch>
        </p:blipFill>
        <p:spPr>
          <a:xfrm>
            <a:off x="4867148" y="1747268"/>
            <a:ext cx="4579593" cy="2725841"/>
          </a:xfrm>
          <a:prstGeom prst="rect">
            <a:avLst/>
          </a:prstGeom>
        </p:spPr>
      </p:pic>
      <p:sp>
        <p:nvSpPr>
          <p:cNvPr id="10" name="文本框 9">
            <a:extLst>
              <a:ext uri="{FF2B5EF4-FFF2-40B4-BE49-F238E27FC236}">
                <a16:creationId xmlns:a16="http://schemas.microsoft.com/office/drawing/2014/main" id="{02F5E68C-BF3A-1E33-9380-7472F6C7EA3F}"/>
              </a:ext>
            </a:extLst>
          </p:cNvPr>
          <p:cNvSpPr txBox="1"/>
          <p:nvPr/>
        </p:nvSpPr>
        <p:spPr>
          <a:xfrm>
            <a:off x="5251622" y="4868562"/>
            <a:ext cx="5455508" cy="1938992"/>
          </a:xfrm>
          <a:prstGeom prst="rect">
            <a:avLst/>
          </a:prstGeom>
          <a:noFill/>
        </p:spPr>
        <p:txBody>
          <a:bodyPr wrap="square" rtlCol="0">
            <a:spAutoFit/>
          </a:bodyPr>
          <a:lstStyle/>
          <a:p>
            <a:r>
              <a:rPr lang="zh-CN" altLang="en-US" sz="2000" dirty="0"/>
              <a:t>矩阵按键中存在</a:t>
            </a:r>
            <a:r>
              <a:rPr lang="en-US" altLang="zh-CN" sz="2000" dirty="0"/>
              <a:t>8</a:t>
            </a:r>
            <a:r>
              <a:rPr lang="zh-CN" altLang="en-US" sz="2000" dirty="0"/>
              <a:t>个引脚，确定某一个按键是按下状态时，分别有一个引脚是高电平，另一个是低电平，所以我们在一定的时间内，将八位的</a:t>
            </a:r>
            <a:r>
              <a:rPr lang="en-US" altLang="zh-CN" sz="2000" dirty="0" err="1"/>
              <a:t>gpio</a:t>
            </a:r>
            <a:r>
              <a:rPr lang="zh-CN" altLang="en-US" sz="2000" dirty="0"/>
              <a:t>口的高八位或者是低八位置</a:t>
            </a:r>
            <a:r>
              <a:rPr lang="en-US" altLang="zh-CN" sz="2000" dirty="0"/>
              <a:t>1</a:t>
            </a:r>
            <a:r>
              <a:rPr lang="zh-CN" altLang="en-US" sz="2000" dirty="0"/>
              <a:t>，不断的轮询对应的</a:t>
            </a:r>
            <a:r>
              <a:rPr lang="en-US" altLang="zh-CN" sz="2000" dirty="0" err="1"/>
              <a:t>gpio_idr</a:t>
            </a:r>
            <a:r>
              <a:rPr lang="en-US" altLang="zh-CN" sz="2000" dirty="0"/>
              <a:t>,</a:t>
            </a:r>
            <a:r>
              <a:rPr lang="zh-CN" altLang="en-US" sz="2000" dirty="0"/>
              <a:t>通过</a:t>
            </a:r>
            <a:r>
              <a:rPr lang="en-US" altLang="zh-CN" sz="2000" dirty="0"/>
              <a:t>x</a:t>
            </a:r>
            <a:r>
              <a:rPr lang="zh-CN" altLang="en-US" sz="2000" dirty="0"/>
              <a:t>和</a:t>
            </a:r>
            <a:r>
              <a:rPr lang="en-US" altLang="zh-CN" sz="2000" dirty="0"/>
              <a:t>y</a:t>
            </a:r>
            <a:r>
              <a:rPr lang="zh-CN" altLang="en-US" sz="2000" dirty="0"/>
              <a:t>锁定住按下的楼层，确定后将数组对应下标置</a:t>
            </a:r>
            <a:r>
              <a:rPr lang="en-US" altLang="zh-CN" sz="2000" dirty="0"/>
              <a:t>1</a:t>
            </a:r>
            <a:r>
              <a:rPr lang="zh-CN" altLang="en-US" sz="2000" dirty="0"/>
              <a:t>，方便后续操作</a:t>
            </a:r>
          </a:p>
        </p:txBody>
      </p:sp>
    </p:spTree>
    <p:extLst>
      <p:ext uri="{BB962C8B-B14F-4D97-AF65-F5344CB8AC3E}">
        <p14:creationId xmlns:p14="http://schemas.microsoft.com/office/powerpoint/2010/main" val="348440699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16765B76-F182-ADE9-551E-AB69EBC340F5}"/>
              </a:ext>
            </a:extLst>
          </p:cNvPr>
          <p:cNvSpPr txBox="1"/>
          <p:nvPr/>
        </p:nvSpPr>
        <p:spPr>
          <a:xfrm>
            <a:off x="3100483" y="1082240"/>
            <a:ext cx="6243353" cy="584775"/>
          </a:xfrm>
          <a:prstGeom prst="rect">
            <a:avLst/>
          </a:prstGeom>
          <a:noFill/>
        </p:spPr>
        <p:txBody>
          <a:bodyPr wrap="square" rtlCol="0">
            <a:spAutoFit/>
          </a:bodyPr>
          <a:lstStyle/>
          <a:p>
            <a:r>
              <a:rPr lang="zh-CN" altLang="en-US" sz="3200" dirty="0"/>
              <a:t>记忆以及路径优化功能的实现</a:t>
            </a:r>
          </a:p>
        </p:txBody>
      </p:sp>
      <p:pic>
        <p:nvPicPr>
          <p:cNvPr id="7" name="图片 6">
            <a:extLst>
              <a:ext uri="{FF2B5EF4-FFF2-40B4-BE49-F238E27FC236}">
                <a16:creationId xmlns:a16="http://schemas.microsoft.com/office/drawing/2014/main" id="{D411DCEC-015A-798F-053D-CF176AA3E8F9}"/>
              </a:ext>
            </a:extLst>
          </p:cNvPr>
          <p:cNvPicPr>
            <a:picLocks noChangeAspect="1"/>
          </p:cNvPicPr>
          <p:nvPr/>
        </p:nvPicPr>
        <p:blipFill>
          <a:blip r:embed="rId3"/>
          <a:stretch>
            <a:fillRect/>
          </a:stretch>
        </p:blipFill>
        <p:spPr>
          <a:xfrm>
            <a:off x="237286" y="1761829"/>
            <a:ext cx="5726394" cy="4705019"/>
          </a:xfrm>
          <a:prstGeom prst="rect">
            <a:avLst/>
          </a:prstGeom>
        </p:spPr>
      </p:pic>
      <p:sp>
        <p:nvSpPr>
          <p:cNvPr id="8" name="文本框 7">
            <a:extLst>
              <a:ext uri="{FF2B5EF4-FFF2-40B4-BE49-F238E27FC236}">
                <a16:creationId xmlns:a16="http://schemas.microsoft.com/office/drawing/2014/main" id="{62A6FCD2-025D-FB0E-07D0-BE53A1B8EED6}"/>
              </a:ext>
            </a:extLst>
          </p:cNvPr>
          <p:cNvSpPr txBox="1"/>
          <p:nvPr/>
        </p:nvSpPr>
        <p:spPr>
          <a:xfrm>
            <a:off x="6885251" y="2375400"/>
            <a:ext cx="3239762" cy="3477875"/>
          </a:xfrm>
          <a:prstGeom prst="rect">
            <a:avLst/>
          </a:prstGeom>
          <a:noFill/>
        </p:spPr>
        <p:txBody>
          <a:bodyPr wrap="square" rtlCol="0">
            <a:spAutoFit/>
          </a:bodyPr>
          <a:lstStyle/>
          <a:p>
            <a:r>
              <a:rPr lang="zh-CN" altLang="en-US" sz="2000" dirty="0"/>
              <a:t>前面我们说到将对应下标的数组值置</a:t>
            </a:r>
            <a:r>
              <a:rPr lang="en-US" altLang="zh-CN" sz="2000" dirty="0"/>
              <a:t>1</a:t>
            </a:r>
            <a:r>
              <a:rPr lang="zh-CN" altLang="en-US" sz="2000" dirty="0"/>
              <a:t>，这里我们使用了桶排序，并且是从后往前排序，这样之前按下多个楼层后，数组中对应下标的数组值都是</a:t>
            </a:r>
            <a:r>
              <a:rPr lang="en-US" altLang="zh-CN" sz="2000" dirty="0"/>
              <a:t>1</a:t>
            </a:r>
            <a:r>
              <a:rPr lang="zh-CN" altLang="en-US" sz="2000" dirty="0"/>
              <a:t>，都会被识别到，实现了记忆，同时由于数组是从后往前遍历，所以优先会去高楼层，然后一步一步往下降，这里满足了先方向后距离的原则</a:t>
            </a:r>
          </a:p>
        </p:txBody>
      </p:sp>
    </p:spTree>
    <p:extLst>
      <p:ext uri="{BB962C8B-B14F-4D97-AF65-F5344CB8AC3E}">
        <p14:creationId xmlns:p14="http://schemas.microsoft.com/office/powerpoint/2010/main" val="85941240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EFCC0520-9FF0-A790-199E-5E3DC113DF19}"/>
              </a:ext>
            </a:extLst>
          </p:cNvPr>
          <p:cNvSpPr txBox="1"/>
          <p:nvPr/>
        </p:nvSpPr>
        <p:spPr>
          <a:xfrm>
            <a:off x="4226829" y="1060726"/>
            <a:ext cx="5964794" cy="584775"/>
          </a:xfrm>
          <a:prstGeom prst="rect">
            <a:avLst/>
          </a:prstGeom>
          <a:noFill/>
        </p:spPr>
        <p:txBody>
          <a:bodyPr wrap="square" rtlCol="0">
            <a:spAutoFit/>
          </a:bodyPr>
          <a:lstStyle/>
          <a:p>
            <a:r>
              <a:rPr lang="zh-CN" altLang="en-US" sz="3200" dirty="0"/>
              <a:t>电梯的互锁功能</a:t>
            </a:r>
          </a:p>
        </p:txBody>
      </p:sp>
      <p:pic>
        <p:nvPicPr>
          <p:cNvPr id="7" name="图片 6">
            <a:extLst>
              <a:ext uri="{FF2B5EF4-FFF2-40B4-BE49-F238E27FC236}">
                <a16:creationId xmlns:a16="http://schemas.microsoft.com/office/drawing/2014/main" id="{27FA8902-76D2-FEB4-B300-9D7E48CD5618}"/>
              </a:ext>
            </a:extLst>
          </p:cNvPr>
          <p:cNvPicPr>
            <a:picLocks noChangeAspect="1"/>
          </p:cNvPicPr>
          <p:nvPr/>
        </p:nvPicPr>
        <p:blipFill>
          <a:blip r:embed="rId3"/>
          <a:stretch>
            <a:fillRect/>
          </a:stretch>
        </p:blipFill>
        <p:spPr>
          <a:xfrm>
            <a:off x="392573" y="2325412"/>
            <a:ext cx="5708943" cy="2933851"/>
          </a:xfrm>
          <a:prstGeom prst="rect">
            <a:avLst/>
          </a:prstGeom>
        </p:spPr>
      </p:pic>
      <p:pic>
        <p:nvPicPr>
          <p:cNvPr id="9" name="图片 8">
            <a:extLst>
              <a:ext uri="{FF2B5EF4-FFF2-40B4-BE49-F238E27FC236}">
                <a16:creationId xmlns:a16="http://schemas.microsoft.com/office/drawing/2014/main" id="{BFB08431-3E31-5B1F-C3E5-1769687E07EA}"/>
              </a:ext>
            </a:extLst>
          </p:cNvPr>
          <p:cNvPicPr>
            <a:picLocks noChangeAspect="1"/>
          </p:cNvPicPr>
          <p:nvPr/>
        </p:nvPicPr>
        <p:blipFill>
          <a:blip r:embed="rId4"/>
          <a:stretch>
            <a:fillRect/>
          </a:stretch>
        </p:blipFill>
        <p:spPr>
          <a:xfrm>
            <a:off x="5498983" y="1598737"/>
            <a:ext cx="6143508" cy="3923449"/>
          </a:xfrm>
          <a:prstGeom prst="rect">
            <a:avLst/>
          </a:prstGeom>
        </p:spPr>
      </p:pic>
      <p:sp>
        <p:nvSpPr>
          <p:cNvPr id="10" name="文本框 9">
            <a:extLst>
              <a:ext uri="{FF2B5EF4-FFF2-40B4-BE49-F238E27FC236}">
                <a16:creationId xmlns:a16="http://schemas.microsoft.com/office/drawing/2014/main" id="{DDB8E29D-07C7-200D-2DB0-B5D39ABBA0F7}"/>
              </a:ext>
            </a:extLst>
          </p:cNvPr>
          <p:cNvSpPr txBox="1"/>
          <p:nvPr/>
        </p:nvSpPr>
        <p:spPr>
          <a:xfrm>
            <a:off x="1151167" y="4919008"/>
            <a:ext cx="5708943" cy="1938992"/>
          </a:xfrm>
          <a:prstGeom prst="rect">
            <a:avLst/>
          </a:prstGeom>
          <a:noFill/>
        </p:spPr>
        <p:txBody>
          <a:bodyPr wrap="square" rtlCol="0">
            <a:spAutoFit/>
          </a:bodyPr>
          <a:lstStyle/>
          <a:p>
            <a:r>
              <a:rPr lang="zh-CN" altLang="en-US" sz="2000" dirty="0"/>
              <a:t>因为我们是通过按键中断去控制门的关闭以及开启，所以当电梯进入运行状态时我们可以在这之前将用于按键中断的端口的电位设置为低电平，原先的初始化按键中断的端口时我们需要将端口设置为输入模式并且拉高电平，这里将电平拉低，这样按键将不起作用</a:t>
            </a:r>
          </a:p>
        </p:txBody>
      </p:sp>
    </p:spTree>
    <p:extLst>
      <p:ext uri="{BB962C8B-B14F-4D97-AF65-F5344CB8AC3E}">
        <p14:creationId xmlns:p14="http://schemas.microsoft.com/office/powerpoint/2010/main" val="2794347932"/>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1DF48E05-83C8-595B-C432-9CE744F8B6C3}"/>
              </a:ext>
            </a:extLst>
          </p:cNvPr>
          <p:cNvSpPr txBox="1"/>
          <p:nvPr/>
        </p:nvSpPr>
        <p:spPr>
          <a:xfrm>
            <a:off x="4578056" y="1060726"/>
            <a:ext cx="4668890" cy="584775"/>
          </a:xfrm>
          <a:prstGeom prst="rect">
            <a:avLst/>
          </a:prstGeom>
          <a:noFill/>
        </p:spPr>
        <p:txBody>
          <a:bodyPr wrap="square" rtlCol="0">
            <a:spAutoFit/>
          </a:bodyPr>
          <a:lstStyle/>
          <a:p>
            <a:r>
              <a:rPr lang="zh-CN" altLang="en-US" sz="3200" dirty="0"/>
              <a:t>可视化模块</a:t>
            </a:r>
          </a:p>
        </p:txBody>
      </p:sp>
      <p:pic>
        <p:nvPicPr>
          <p:cNvPr id="7" name="图片 6">
            <a:extLst>
              <a:ext uri="{FF2B5EF4-FFF2-40B4-BE49-F238E27FC236}">
                <a16:creationId xmlns:a16="http://schemas.microsoft.com/office/drawing/2014/main" id="{8A46910B-AFC3-A57B-3C79-A47195157E75}"/>
              </a:ext>
            </a:extLst>
          </p:cNvPr>
          <p:cNvPicPr>
            <a:picLocks noChangeAspect="1"/>
          </p:cNvPicPr>
          <p:nvPr/>
        </p:nvPicPr>
        <p:blipFill>
          <a:blip r:embed="rId3"/>
          <a:stretch>
            <a:fillRect/>
          </a:stretch>
        </p:blipFill>
        <p:spPr>
          <a:xfrm>
            <a:off x="180022" y="1645501"/>
            <a:ext cx="3857383" cy="4074333"/>
          </a:xfrm>
          <a:prstGeom prst="rect">
            <a:avLst/>
          </a:prstGeom>
        </p:spPr>
      </p:pic>
      <p:pic>
        <p:nvPicPr>
          <p:cNvPr id="9" name="图片 8">
            <a:extLst>
              <a:ext uri="{FF2B5EF4-FFF2-40B4-BE49-F238E27FC236}">
                <a16:creationId xmlns:a16="http://schemas.microsoft.com/office/drawing/2014/main" id="{FC96F68C-B3F0-F349-E289-1B4E38E69A3B}"/>
              </a:ext>
            </a:extLst>
          </p:cNvPr>
          <p:cNvPicPr>
            <a:picLocks noChangeAspect="1"/>
          </p:cNvPicPr>
          <p:nvPr/>
        </p:nvPicPr>
        <p:blipFill>
          <a:blip r:embed="rId4"/>
          <a:stretch>
            <a:fillRect/>
          </a:stretch>
        </p:blipFill>
        <p:spPr>
          <a:xfrm>
            <a:off x="4178116" y="1555654"/>
            <a:ext cx="6318575" cy="1873346"/>
          </a:xfrm>
          <a:prstGeom prst="rect">
            <a:avLst/>
          </a:prstGeom>
        </p:spPr>
      </p:pic>
      <p:pic>
        <p:nvPicPr>
          <p:cNvPr id="11" name="图片 10">
            <a:extLst>
              <a:ext uri="{FF2B5EF4-FFF2-40B4-BE49-F238E27FC236}">
                <a16:creationId xmlns:a16="http://schemas.microsoft.com/office/drawing/2014/main" id="{6ED0C6A7-ACE5-F8F9-450F-4AD975A7381D}"/>
              </a:ext>
            </a:extLst>
          </p:cNvPr>
          <p:cNvPicPr>
            <a:picLocks noChangeAspect="1"/>
          </p:cNvPicPr>
          <p:nvPr/>
        </p:nvPicPr>
        <p:blipFill>
          <a:blip r:embed="rId5"/>
          <a:stretch>
            <a:fillRect/>
          </a:stretch>
        </p:blipFill>
        <p:spPr>
          <a:xfrm>
            <a:off x="3966923" y="3429000"/>
            <a:ext cx="6873404" cy="3338976"/>
          </a:xfrm>
          <a:prstGeom prst="rect">
            <a:avLst/>
          </a:prstGeom>
        </p:spPr>
      </p:pic>
      <p:sp>
        <p:nvSpPr>
          <p:cNvPr id="12" name="文本框 11">
            <a:extLst>
              <a:ext uri="{FF2B5EF4-FFF2-40B4-BE49-F238E27FC236}">
                <a16:creationId xmlns:a16="http://schemas.microsoft.com/office/drawing/2014/main" id="{041168B6-79F1-E71F-C5B1-9927590760ED}"/>
              </a:ext>
            </a:extLst>
          </p:cNvPr>
          <p:cNvSpPr txBox="1"/>
          <p:nvPr/>
        </p:nvSpPr>
        <p:spPr>
          <a:xfrm>
            <a:off x="9835682" y="1549602"/>
            <a:ext cx="2176296" cy="4401205"/>
          </a:xfrm>
          <a:prstGeom prst="rect">
            <a:avLst/>
          </a:prstGeom>
          <a:noFill/>
        </p:spPr>
        <p:txBody>
          <a:bodyPr wrap="square" rtlCol="0">
            <a:spAutoFit/>
          </a:bodyPr>
          <a:lstStyle/>
          <a:p>
            <a:r>
              <a:rPr lang="zh-CN" altLang="en-US" sz="2000" dirty="0"/>
              <a:t>我们将记忆楼层以及门的状态都通过串口通信显示在上位机上，同时通过重新映射</a:t>
            </a:r>
            <a:r>
              <a:rPr lang="en-US" altLang="zh-CN" sz="2000" dirty="0" err="1"/>
              <a:t>printf</a:t>
            </a:r>
            <a:r>
              <a:rPr lang="zh-CN" altLang="en-US" sz="2000" dirty="0"/>
              <a:t>函数实现较为方便的串口输出，然后是人数以及楼层的显示我们使用了数码管，楼层的上升以及下降我们使用了点阵屏作为可视化输出</a:t>
            </a:r>
            <a:r>
              <a:rPr lang="zh-CN" altLang="en-US" dirty="0"/>
              <a:t>，</a:t>
            </a:r>
          </a:p>
        </p:txBody>
      </p:sp>
    </p:spTree>
    <p:extLst>
      <p:ext uri="{BB962C8B-B14F-4D97-AF65-F5344CB8AC3E}">
        <p14:creationId xmlns:p14="http://schemas.microsoft.com/office/powerpoint/2010/main" val="409951506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1DF48E05-83C8-595B-C432-9CE744F8B6C3}"/>
              </a:ext>
            </a:extLst>
          </p:cNvPr>
          <p:cNvSpPr txBox="1"/>
          <p:nvPr/>
        </p:nvSpPr>
        <p:spPr>
          <a:xfrm>
            <a:off x="4129940" y="1055661"/>
            <a:ext cx="4668890" cy="584775"/>
          </a:xfrm>
          <a:prstGeom prst="rect">
            <a:avLst/>
          </a:prstGeom>
          <a:noFill/>
        </p:spPr>
        <p:txBody>
          <a:bodyPr wrap="square" rtlCol="0">
            <a:spAutoFit/>
          </a:bodyPr>
          <a:lstStyle/>
          <a:p>
            <a:r>
              <a:rPr lang="zh-CN" altLang="en-US" sz="3200" dirty="0"/>
              <a:t>自定义的功能模块</a:t>
            </a:r>
          </a:p>
        </p:txBody>
      </p:sp>
      <p:pic>
        <p:nvPicPr>
          <p:cNvPr id="7" name="图片 6">
            <a:extLst>
              <a:ext uri="{FF2B5EF4-FFF2-40B4-BE49-F238E27FC236}">
                <a16:creationId xmlns:a16="http://schemas.microsoft.com/office/drawing/2014/main" id="{42E39F81-4168-876B-450C-C899055A833E}"/>
              </a:ext>
            </a:extLst>
          </p:cNvPr>
          <p:cNvPicPr>
            <a:picLocks noChangeAspect="1"/>
          </p:cNvPicPr>
          <p:nvPr/>
        </p:nvPicPr>
        <p:blipFill>
          <a:blip r:embed="rId3"/>
          <a:stretch>
            <a:fillRect/>
          </a:stretch>
        </p:blipFill>
        <p:spPr>
          <a:xfrm>
            <a:off x="180022" y="1177924"/>
            <a:ext cx="3915789" cy="3369853"/>
          </a:xfrm>
          <a:prstGeom prst="rect">
            <a:avLst/>
          </a:prstGeom>
        </p:spPr>
      </p:pic>
      <p:pic>
        <p:nvPicPr>
          <p:cNvPr id="9" name="图片 8">
            <a:extLst>
              <a:ext uri="{FF2B5EF4-FFF2-40B4-BE49-F238E27FC236}">
                <a16:creationId xmlns:a16="http://schemas.microsoft.com/office/drawing/2014/main" id="{DB19E10D-089D-B45F-704B-B16B02FD012A}"/>
              </a:ext>
            </a:extLst>
          </p:cNvPr>
          <p:cNvPicPr>
            <a:picLocks noChangeAspect="1"/>
          </p:cNvPicPr>
          <p:nvPr/>
        </p:nvPicPr>
        <p:blipFill>
          <a:blip r:embed="rId4"/>
          <a:stretch>
            <a:fillRect/>
          </a:stretch>
        </p:blipFill>
        <p:spPr>
          <a:xfrm>
            <a:off x="154540" y="4569378"/>
            <a:ext cx="3100501" cy="2164887"/>
          </a:xfrm>
          <a:prstGeom prst="rect">
            <a:avLst/>
          </a:prstGeom>
        </p:spPr>
      </p:pic>
      <p:sp>
        <p:nvSpPr>
          <p:cNvPr id="10" name="文本框 9">
            <a:extLst>
              <a:ext uri="{FF2B5EF4-FFF2-40B4-BE49-F238E27FC236}">
                <a16:creationId xmlns:a16="http://schemas.microsoft.com/office/drawing/2014/main" id="{6B56AB16-8065-9344-9229-F8E06CCAEF7F}"/>
              </a:ext>
            </a:extLst>
          </p:cNvPr>
          <p:cNvSpPr txBox="1"/>
          <p:nvPr/>
        </p:nvSpPr>
        <p:spPr>
          <a:xfrm>
            <a:off x="4953505" y="2192138"/>
            <a:ext cx="5801292" cy="3616375"/>
          </a:xfrm>
          <a:prstGeom prst="rect">
            <a:avLst/>
          </a:prstGeom>
          <a:noFill/>
        </p:spPr>
        <p:txBody>
          <a:bodyPr wrap="square" rtlCol="0">
            <a:spAutoFit/>
          </a:bodyPr>
          <a:lstStyle/>
          <a:p>
            <a:r>
              <a:rPr lang="zh-CN" altLang="en-US" sz="2000" dirty="0"/>
              <a:t>这里我们的自定义的功能包括了上述已经提及到的</a:t>
            </a:r>
            <a:endParaRPr lang="en-US" altLang="zh-CN" sz="2000" dirty="0"/>
          </a:p>
          <a:p>
            <a:r>
              <a:rPr lang="zh-CN" altLang="en-US" sz="2000" dirty="0"/>
              <a:t>总的有</a:t>
            </a:r>
            <a:endParaRPr lang="en-US" altLang="zh-CN" sz="2000" dirty="0"/>
          </a:p>
          <a:p>
            <a:pPr indent="266700">
              <a:lnSpc>
                <a:spcPct val="125000"/>
              </a:lnSpc>
            </a:pPr>
            <a:r>
              <a:rPr lang="zh-CN" altLang="zh-CN" sz="2000" dirty="0"/>
              <a:t>当人数超过</a:t>
            </a:r>
            <a:r>
              <a:rPr lang="en-US" altLang="zh-CN" sz="2000" dirty="0"/>
              <a:t>5</a:t>
            </a:r>
            <a:r>
              <a:rPr lang="zh-CN" altLang="zh-CN" sz="2000" dirty="0"/>
              <a:t>人时，蜂鸣器自动报警，发出声音</a:t>
            </a:r>
          </a:p>
          <a:p>
            <a:pPr indent="266700">
              <a:lnSpc>
                <a:spcPct val="125000"/>
              </a:lnSpc>
            </a:pPr>
            <a:r>
              <a:rPr lang="zh-CN" altLang="zh-CN" sz="2000" dirty="0"/>
              <a:t>同时每次电梯开机时会在点阵屏中滚动显示“</a:t>
            </a:r>
            <a:r>
              <a:rPr lang="en-US" altLang="zh-CN" sz="2000" dirty="0"/>
              <a:t>I love(</a:t>
            </a:r>
            <a:r>
              <a:rPr lang="zh-CN" altLang="zh-CN" sz="2000" dirty="0"/>
              <a:t>图片</a:t>
            </a:r>
            <a:r>
              <a:rPr lang="en-US" altLang="zh-CN" sz="2000" dirty="0"/>
              <a:t>) </a:t>
            </a:r>
            <a:r>
              <a:rPr lang="en-US" altLang="zh-CN" sz="2000" dirty="0" err="1"/>
              <a:t>ahnu</a:t>
            </a:r>
            <a:r>
              <a:rPr lang="en-US" altLang="zh-CN" sz="2000" dirty="0"/>
              <a:t> </a:t>
            </a:r>
            <a:r>
              <a:rPr lang="zh-CN" altLang="zh-CN" sz="2000" dirty="0"/>
              <a:t>”</a:t>
            </a:r>
          </a:p>
          <a:p>
            <a:pPr indent="266700">
              <a:lnSpc>
                <a:spcPct val="125000"/>
              </a:lnSpc>
            </a:pPr>
            <a:r>
              <a:rPr lang="zh-CN" altLang="zh-CN" sz="2000" dirty="0"/>
              <a:t>而对于电梯的升降我们也使用了可视化模块点阵屏，上升时滚动显示上箭头标志，下降时滚动显示下箭头标志，同时我们利用串口通信实现了对于门开启以及关闭的提示</a:t>
            </a:r>
          </a:p>
          <a:p>
            <a:endParaRPr lang="zh-CN" altLang="en-US" dirty="0"/>
          </a:p>
        </p:txBody>
      </p:sp>
    </p:spTree>
    <p:extLst>
      <p:ext uri="{BB962C8B-B14F-4D97-AF65-F5344CB8AC3E}">
        <p14:creationId xmlns:p14="http://schemas.microsoft.com/office/powerpoint/2010/main" val="25241196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研究成果展示及应用</a:t>
            </a:r>
          </a:p>
          <a:p>
            <a:pPr algn="r"/>
            <a:r>
              <a:rPr lang="en-US" altLang="zh-CN" sz="2000" dirty="0">
                <a:solidFill>
                  <a:srgbClr val="2D4F6A"/>
                </a:solidFill>
                <a:cs typeface="+mn-ea"/>
                <a:sym typeface="+mn-lt"/>
              </a:rPr>
              <a:t>Research results display and Application</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03</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392573" y="2480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研究成果展示及应用</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D4313496-E554-1BB4-4B97-247003D5315F}"/>
              </a:ext>
            </a:extLst>
          </p:cNvPr>
          <p:cNvPicPr>
            <a:picLocks noChangeAspect="1"/>
          </p:cNvPicPr>
          <p:nvPr/>
        </p:nvPicPr>
        <p:blipFill>
          <a:blip r:embed="rId3"/>
          <a:stretch>
            <a:fillRect/>
          </a:stretch>
        </p:blipFill>
        <p:spPr>
          <a:xfrm>
            <a:off x="842330" y="1234587"/>
            <a:ext cx="3304552" cy="5096070"/>
          </a:xfrm>
          <a:prstGeom prst="rect">
            <a:avLst/>
          </a:prstGeom>
        </p:spPr>
      </p:pic>
      <p:pic>
        <p:nvPicPr>
          <p:cNvPr id="15" name="图片 14">
            <a:extLst>
              <a:ext uri="{FF2B5EF4-FFF2-40B4-BE49-F238E27FC236}">
                <a16:creationId xmlns:a16="http://schemas.microsoft.com/office/drawing/2014/main" id="{BF54FDE9-A712-487C-1AB7-17572A5F9B6F}"/>
              </a:ext>
            </a:extLst>
          </p:cNvPr>
          <p:cNvPicPr>
            <a:picLocks noChangeAspect="1"/>
          </p:cNvPicPr>
          <p:nvPr/>
        </p:nvPicPr>
        <p:blipFill>
          <a:blip r:embed="rId4"/>
          <a:stretch>
            <a:fillRect/>
          </a:stretch>
        </p:blipFill>
        <p:spPr>
          <a:xfrm>
            <a:off x="5036274" y="1234587"/>
            <a:ext cx="6366475" cy="3386657"/>
          </a:xfrm>
          <a:prstGeom prst="rect">
            <a:avLst/>
          </a:prstGeom>
        </p:spPr>
      </p:pic>
      <p:sp>
        <p:nvSpPr>
          <p:cNvPr id="16" name="文本框 15">
            <a:extLst>
              <a:ext uri="{FF2B5EF4-FFF2-40B4-BE49-F238E27FC236}">
                <a16:creationId xmlns:a16="http://schemas.microsoft.com/office/drawing/2014/main" id="{ED0C3A6D-7510-C1A4-FDA6-322A6AAF7F72}"/>
              </a:ext>
            </a:extLst>
          </p:cNvPr>
          <p:cNvSpPr txBox="1"/>
          <p:nvPr/>
        </p:nvSpPr>
        <p:spPr>
          <a:xfrm>
            <a:off x="5619624" y="5359233"/>
            <a:ext cx="5528789" cy="400110"/>
          </a:xfrm>
          <a:prstGeom prst="rect">
            <a:avLst/>
          </a:prstGeom>
          <a:noFill/>
        </p:spPr>
        <p:txBody>
          <a:bodyPr wrap="square" rtlCol="0">
            <a:spAutoFit/>
          </a:bodyPr>
          <a:lstStyle/>
          <a:p>
            <a:r>
              <a:rPr lang="zh-CN" altLang="en-US" sz="2000" dirty="0"/>
              <a:t>显示</a:t>
            </a:r>
            <a:r>
              <a:rPr lang="en-US" altLang="zh-CN" sz="2000" dirty="0"/>
              <a:t>lcd, </a:t>
            </a:r>
            <a:r>
              <a:rPr lang="zh-CN" altLang="en-US" sz="2000" dirty="0"/>
              <a:t>点阵屏显示“我爱安师大”</a:t>
            </a:r>
          </a:p>
        </p:txBody>
      </p:sp>
    </p:spTree>
    <p:extLst>
      <p:ext uri="{BB962C8B-B14F-4D97-AF65-F5344CB8AC3E}">
        <p14:creationId xmlns:p14="http://schemas.microsoft.com/office/powerpoint/2010/main" val="109294689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392573" y="2480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研究成果展示及应用</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a:extLst>
              <a:ext uri="{FF2B5EF4-FFF2-40B4-BE49-F238E27FC236}">
                <a16:creationId xmlns:a16="http://schemas.microsoft.com/office/drawing/2014/main" id="{545CE209-A8FC-0CD6-0140-9F512774891A}"/>
              </a:ext>
            </a:extLst>
          </p:cNvPr>
          <p:cNvPicPr>
            <a:picLocks noChangeAspect="1"/>
          </p:cNvPicPr>
          <p:nvPr/>
        </p:nvPicPr>
        <p:blipFill>
          <a:blip r:embed="rId3"/>
          <a:stretch>
            <a:fillRect/>
          </a:stretch>
        </p:blipFill>
        <p:spPr>
          <a:xfrm>
            <a:off x="720620" y="1430725"/>
            <a:ext cx="7115054" cy="4926562"/>
          </a:xfrm>
          <a:prstGeom prst="rect">
            <a:avLst/>
          </a:prstGeom>
        </p:spPr>
      </p:pic>
      <p:sp>
        <p:nvSpPr>
          <p:cNvPr id="8" name="文本框 7">
            <a:extLst>
              <a:ext uri="{FF2B5EF4-FFF2-40B4-BE49-F238E27FC236}">
                <a16:creationId xmlns:a16="http://schemas.microsoft.com/office/drawing/2014/main" id="{A8AB6232-522D-67C7-E9C9-BDAC3C8BB859}"/>
              </a:ext>
            </a:extLst>
          </p:cNvPr>
          <p:cNvSpPr txBox="1"/>
          <p:nvPr/>
        </p:nvSpPr>
        <p:spPr>
          <a:xfrm>
            <a:off x="8617160" y="3161039"/>
            <a:ext cx="2410141" cy="1015663"/>
          </a:xfrm>
          <a:prstGeom prst="rect">
            <a:avLst/>
          </a:prstGeom>
          <a:noFill/>
        </p:spPr>
        <p:txBody>
          <a:bodyPr wrap="square" rtlCol="0">
            <a:spAutoFit/>
          </a:bodyPr>
          <a:lstStyle/>
          <a:p>
            <a:r>
              <a:rPr lang="zh-CN" altLang="en-US" sz="2000" dirty="0"/>
              <a:t>记忆已经按下的楼层，并在串口通信助手中显示</a:t>
            </a:r>
          </a:p>
        </p:txBody>
      </p:sp>
    </p:spTree>
    <p:extLst>
      <p:ext uri="{BB962C8B-B14F-4D97-AF65-F5344CB8AC3E}">
        <p14:creationId xmlns:p14="http://schemas.microsoft.com/office/powerpoint/2010/main" val="227498475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392573" y="2480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研究成果展示及应用</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a:extLst>
              <a:ext uri="{FF2B5EF4-FFF2-40B4-BE49-F238E27FC236}">
                <a16:creationId xmlns:a16="http://schemas.microsoft.com/office/drawing/2014/main" id="{07AD2990-5237-5660-38D4-6703AB239DC5}"/>
              </a:ext>
            </a:extLst>
          </p:cNvPr>
          <p:cNvPicPr>
            <a:picLocks noChangeAspect="1"/>
          </p:cNvPicPr>
          <p:nvPr/>
        </p:nvPicPr>
        <p:blipFill>
          <a:blip r:embed="rId3"/>
          <a:stretch>
            <a:fillRect/>
          </a:stretch>
        </p:blipFill>
        <p:spPr>
          <a:xfrm>
            <a:off x="6431078" y="1123328"/>
            <a:ext cx="4161932" cy="2740865"/>
          </a:xfrm>
          <a:prstGeom prst="rect">
            <a:avLst/>
          </a:prstGeom>
        </p:spPr>
      </p:pic>
      <p:pic>
        <p:nvPicPr>
          <p:cNvPr id="11" name="图片 10">
            <a:extLst>
              <a:ext uri="{FF2B5EF4-FFF2-40B4-BE49-F238E27FC236}">
                <a16:creationId xmlns:a16="http://schemas.microsoft.com/office/drawing/2014/main" id="{3B62F5B7-A166-18A7-738E-B79D67C3D5D3}"/>
              </a:ext>
            </a:extLst>
          </p:cNvPr>
          <p:cNvPicPr>
            <a:picLocks noChangeAspect="1"/>
          </p:cNvPicPr>
          <p:nvPr/>
        </p:nvPicPr>
        <p:blipFill>
          <a:blip r:embed="rId4"/>
          <a:stretch>
            <a:fillRect/>
          </a:stretch>
        </p:blipFill>
        <p:spPr>
          <a:xfrm>
            <a:off x="693518" y="4251543"/>
            <a:ext cx="4436883" cy="2524345"/>
          </a:xfrm>
          <a:prstGeom prst="rect">
            <a:avLst/>
          </a:prstGeom>
        </p:spPr>
      </p:pic>
      <p:pic>
        <p:nvPicPr>
          <p:cNvPr id="13" name="图片 12">
            <a:extLst>
              <a:ext uri="{FF2B5EF4-FFF2-40B4-BE49-F238E27FC236}">
                <a16:creationId xmlns:a16="http://schemas.microsoft.com/office/drawing/2014/main" id="{1E30BC58-DC28-2DF6-2143-CF81E86409A9}"/>
              </a:ext>
            </a:extLst>
          </p:cNvPr>
          <p:cNvPicPr>
            <a:picLocks noChangeAspect="1"/>
          </p:cNvPicPr>
          <p:nvPr/>
        </p:nvPicPr>
        <p:blipFill>
          <a:blip r:embed="rId5"/>
          <a:stretch>
            <a:fillRect/>
          </a:stretch>
        </p:blipFill>
        <p:spPr>
          <a:xfrm>
            <a:off x="6431078" y="4170681"/>
            <a:ext cx="4242375" cy="2605207"/>
          </a:xfrm>
          <a:prstGeom prst="rect">
            <a:avLst/>
          </a:prstGeom>
        </p:spPr>
      </p:pic>
      <p:pic>
        <p:nvPicPr>
          <p:cNvPr id="15" name="图片 14">
            <a:extLst>
              <a:ext uri="{FF2B5EF4-FFF2-40B4-BE49-F238E27FC236}">
                <a16:creationId xmlns:a16="http://schemas.microsoft.com/office/drawing/2014/main" id="{4C1013AC-4A63-3B16-AC90-914BDA464592}"/>
              </a:ext>
            </a:extLst>
          </p:cNvPr>
          <p:cNvPicPr>
            <a:picLocks noChangeAspect="1"/>
          </p:cNvPicPr>
          <p:nvPr/>
        </p:nvPicPr>
        <p:blipFill>
          <a:blip r:embed="rId6"/>
          <a:stretch>
            <a:fillRect/>
          </a:stretch>
        </p:blipFill>
        <p:spPr>
          <a:xfrm>
            <a:off x="693518" y="1123328"/>
            <a:ext cx="4436883" cy="2767756"/>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392573" y="2480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研究成果展示及应用</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A467FD02-4A16-AC1F-D286-771696C506FD}"/>
              </a:ext>
            </a:extLst>
          </p:cNvPr>
          <p:cNvPicPr>
            <a:picLocks noChangeAspect="1"/>
          </p:cNvPicPr>
          <p:nvPr/>
        </p:nvPicPr>
        <p:blipFill>
          <a:blip r:embed="rId3"/>
          <a:stretch>
            <a:fillRect/>
          </a:stretch>
        </p:blipFill>
        <p:spPr>
          <a:xfrm>
            <a:off x="234523" y="1237690"/>
            <a:ext cx="5994708" cy="2965602"/>
          </a:xfrm>
          <a:prstGeom prst="rect">
            <a:avLst/>
          </a:prstGeom>
        </p:spPr>
      </p:pic>
      <p:pic>
        <p:nvPicPr>
          <p:cNvPr id="8" name="图片 7">
            <a:extLst>
              <a:ext uri="{FF2B5EF4-FFF2-40B4-BE49-F238E27FC236}">
                <a16:creationId xmlns:a16="http://schemas.microsoft.com/office/drawing/2014/main" id="{EF79CA48-2D81-A2A2-C64A-493A804A03D4}"/>
              </a:ext>
            </a:extLst>
          </p:cNvPr>
          <p:cNvPicPr>
            <a:picLocks noChangeAspect="1"/>
          </p:cNvPicPr>
          <p:nvPr/>
        </p:nvPicPr>
        <p:blipFill>
          <a:blip r:embed="rId4"/>
          <a:stretch>
            <a:fillRect/>
          </a:stretch>
        </p:blipFill>
        <p:spPr>
          <a:xfrm>
            <a:off x="6350635" y="1237690"/>
            <a:ext cx="3542819" cy="2965602"/>
          </a:xfrm>
          <a:prstGeom prst="rect">
            <a:avLst/>
          </a:prstGeom>
        </p:spPr>
      </p:pic>
      <p:pic>
        <p:nvPicPr>
          <p:cNvPr id="10" name="图片 9">
            <a:extLst>
              <a:ext uri="{FF2B5EF4-FFF2-40B4-BE49-F238E27FC236}">
                <a16:creationId xmlns:a16="http://schemas.microsoft.com/office/drawing/2014/main" id="{89C767F6-B974-BAD4-B37E-5847E182A1E0}"/>
              </a:ext>
            </a:extLst>
          </p:cNvPr>
          <p:cNvPicPr>
            <a:picLocks noChangeAspect="1"/>
          </p:cNvPicPr>
          <p:nvPr/>
        </p:nvPicPr>
        <p:blipFill>
          <a:blip r:embed="rId5"/>
          <a:stretch>
            <a:fillRect/>
          </a:stretch>
        </p:blipFill>
        <p:spPr>
          <a:xfrm>
            <a:off x="509270" y="4385758"/>
            <a:ext cx="3542820" cy="2280219"/>
          </a:xfrm>
          <a:prstGeom prst="rect">
            <a:avLst/>
          </a:prstGeom>
        </p:spPr>
      </p:pic>
      <p:sp>
        <p:nvSpPr>
          <p:cNvPr id="11" name="文本框 10">
            <a:extLst>
              <a:ext uri="{FF2B5EF4-FFF2-40B4-BE49-F238E27FC236}">
                <a16:creationId xmlns:a16="http://schemas.microsoft.com/office/drawing/2014/main" id="{D8498D10-3C2A-53E6-5A1A-EA7F50836012}"/>
              </a:ext>
            </a:extLst>
          </p:cNvPr>
          <p:cNvSpPr txBox="1"/>
          <p:nvPr/>
        </p:nvSpPr>
        <p:spPr>
          <a:xfrm>
            <a:off x="5322897" y="5032228"/>
            <a:ext cx="5098840" cy="707886"/>
          </a:xfrm>
          <a:prstGeom prst="rect">
            <a:avLst/>
          </a:prstGeom>
          <a:noFill/>
        </p:spPr>
        <p:txBody>
          <a:bodyPr wrap="square" rtlCol="0">
            <a:spAutoFit/>
          </a:bodyPr>
          <a:lstStyle/>
          <a:p>
            <a:r>
              <a:rPr lang="zh-CN" altLang="en-US" sz="2000" dirty="0"/>
              <a:t>在串口通信助手中显示门的状态，点阵屏可视化电梯的方向</a:t>
            </a:r>
          </a:p>
        </p:txBody>
      </p:sp>
    </p:spTree>
    <p:extLst>
      <p:ext uri="{BB962C8B-B14F-4D97-AF65-F5344CB8AC3E}">
        <p14:creationId xmlns:p14="http://schemas.microsoft.com/office/powerpoint/2010/main" val="310261369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abstract-blue-geometric-shapes-background"/>
          <p:cNvPicPr>
            <a:picLocks noChangeAspect="1"/>
          </p:cNvPicPr>
          <p:nvPr/>
        </p:nvPicPr>
        <p:blipFill>
          <a:blip r:embed="rId3"/>
          <a:srcRect l="5512"/>
          <a:stretch>
            <a:fillRect/>
          </a:stretch>
        </p:blipFill>
        <p:spPr>
          <a:xfrm flipH="1">
            <a:off x="3027680" y="0"/>
            <a:ext cx="9164320" cy="6858000"/>
          </a:xfrm>
          <a:prstGeom prst="rect">
            <a:avLst/>
          </a:prstGeom>
        </p:spPr>
      </p:pic>
      <p:sp>
        <p:nvSpPr>
          <p:cNvPr id="11" name="文本框 10"/>
          <p:cNvSpPr txBox="1"/>
          <p:nvPr/>
        </p:nvSpPr>
        <p:spPr>
          <a:xfrm>
            <a:off x="1729105" y="2245995"/>
            <a:ext cx="5139690" cy="768350"/>
          </a:xfrm>
          <a:prstGeom prst="rect">
            <a:avLst/>
          </a:prstGeom>
          <a:noFill/>
        </p:spPr>
        <p:txBody>
          <a:bodyPr wrap="square" rtlCol="0">
            <a:spAutoFit/>
          </a:bodyPr>
          <a:lstStyle/>
          <a:p>
            <a:r>
              <a:rPr lang="zh-CN" altLang="en-US" sz="2800" b="1" dirty="0">
                <a:solidFill>
                  <a:srgbClr val="2D4F6A"/>
                </a:solidFill>
                <a:cs typeface="+mn-ea"/>
                <a:sym typeface="+mn-lt"/>
              </a:rPr>
              <a:t>选题背景及意义</a:t>
            </a:r>
            <a:endParaRPr lang="en-US" altLang="zh-CN" sz="2800" b="1" dirty="0">
              <a:solidFill>
                <a:srgbClr val="2D4F6A"/>
              </a:solidFill>
              <a:cs typeface="+mn-ea"/>
              <a:sym typeface="+mn-lt"/>
            </a:endParaRPr>
          </a:p>
          <a:p>
            <a:r>
              <a:rPr lang="en-US" altLang="zh-CN" sz="1600" dirty="0">
                <a:solidFill>
                  <a:srgbClr val="2D4F6A"/>
                </a:solidFill>
                <a:cs typeface="+mn-ea"/>
                <a:sym typeface="+mn-lt"/>
              </a:rPr>
              <a:t>Background and significance of topic selection</a:t>
            </a:r>
          </a:p>
        </p:txBody>
      </p:sp>
      <p:sp>
        <p:nvSpPr>
          <p:cNvPr id="41" name="文本框 10"/>
          <p:cNvSpPr txBox="1"/>
          <p:nvPr/>
        </p:nvSpPr>
        <p:spPr>
          <a:xfrm>
            <a:off x="1718310" y="4255135"/>
            <a:ext cx="5113655" cy="768350"/>
          </a:xfrm>
          <a:prstGeom prst="rect">
            <a:avLst/>
          </a:prstGeom>
          <a:noFill/>
        </p:spPr>
        <p:txBody>
          <a:bodyPr wrap="square" rtlCol="0">
            <a:spAutoFit/>
          </a:bodyPr>
          <a:lstStyle/>
          <a:p>
            <a:r>
              <a:rPr lang="zh-CN" altLang="en-US" sz="2800" b="1" dirty="0">
                <a:solidFill>
                  <a:srgbClr val="2D4F6A"/>
                </a:solidFill>
                <a:cs typeface="+mn-ea"/>
                <a:sym typeface="+mn-lt"/>
              </a:rPr>
              <a:t>研究成果展示及应用</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results display and Application</a:t>
            </a:r>
          </a:p>
        </p:txBody>
      </p:sp>
      <p:sp>
        <p:nvSpPr>
          <p:cNvPr id="36" name="文本框 10"/>
          <p:cNvSpPr txBox="1"/>
          <p:nvPr/>
        </p:nvSpPr>
        <p:spPr>
          <a:xfrm>
            <a:off x="1729105" y="3250565"/>
            <a:ext cx="3719830" cy="768350"/>
          </a:xfrm>
          <a:prstGeom prst="rect">
            <a:avLst/>
          </a:prstGeom>
          <a:noFill/>
        </p:spPr>
        <p:txBody>
          <a:bodyPr wrap="square" rtlCol="0">
            <a:spAutoFit/>
          </a:bodyPr>
          <a:lstStyle/>
          <a:p>
            <a:r>
              <a:rPr lang="zh-CN" altLang="en-US" sz="2800" b="1" dirty="0">
                <a:solidFill>
                  <a:srgbClr val="2D4F6A"/>
                </a:solidFill>
                <a:cs typeface="+mn-ea"/>
                <a:sym typeface="+mn-lt"/>
              </a:rPr>
              <a:t>研究方法及思路</a:t>
            </a:r>
            <a:endParaRPr lang="en-US" altLang="zh-CN" sz="2800" b="1" dirty="0">
              <a:solidFill>
                <a:srgbClr val="2D4F6A"/>
              </a:solidFill>
              <a:cs typeface="+mn-ea"/>
              <a:sym typeface="+mn-lt"/>
            </a:endParaRPr>
          </a:p>
          <a:p>
            <a:r>
              <a:rPr lang="en-US" altLang="zh-CN" sz="1600" dirty="0">
                <a:solidFill>
                  <a:srgbClr val="2D4F6A"/>
                </a:solidFill>
                <a:cs typeface="+mn-ea"/>
                <a:sym typeface="+mn-lt"/>
              </a:rPr>
              <a:t>Research methods and ideas</a:t>
            </a:r>
          </a:p>
        </p:txBody>
      </p:sp>
      <p:sp>
        <p:nvSpPr>
          <p:cNvPr id="50" name="文本框 10"/>
          <p:cNvSpPr txBox="1"/>
          <p:nvPr/>
        </p:nvSpPr>
        <p:spPr>
          <a:xfrm>
            <a:off x="1718310" y="5259705"/>
            <a:ext cx="3711575" cy="769441"/>
          </a:xfrm>
          <a:prstGeom prst="rect">
            <a:avLst/>
          </a:prstGeom>
          <a:noFill/>
        </p:spPr>
        <p:txBody>
          <a:bodyPr wrap="square" rtlCol="0">
            <a:spAutoFit/>
          </a:bodyPr>
          <a:lstStyle/>
          <a:p>
            <a:r>
              <a:rPr lang="zh-CN" altLang="en-US" sz="2800" b="1" dirty="0">
                <a:solidFill>
                  <a:srgbClr val="2D4F6A"/>
                </a:solidFill>
                <a:cs typeface="+mn-ea"/>
                <a:sym typeface="+mn-lt"/>
              </a:rPr>
              <a:t>总结</a:t>
            </a:r>
            <a:endParaRPr lang="en-US" altLang="zh-CN" sz="2800" b="1" dirty="0">
              <a:solidFill>
                <a:srgbClr val="2D4F6A"/>
              </a:solidFill>
              <a:cs typeface="+mn-ea"/>
              <a:sym typeface="+mn-lt"/>
            </a:endParaRPr>
          </a:p>
          <a:p>
            <a:r>
              <a:rPr lang="en-US" altLang="zh-CN" sz="1600" dirty="0">
                <a:solidFill>
                  <a:srgbClr val="2D4F6A"/>
                </a:solidFill>
                <a:cs typeface="+mn-ea"/>
                <a:sym typeface="+mn-lt"/>
              </a:rPr>
              <a:t>summary </a:t>
            </a:r>
          </a:p>
        </p:txBody>
      </p:sp>
      <p:grpSp>
        <p:nvGrpSpPr>
          <p:cNvPr id="3" name="组合 2"/>
          <p:cNvGrpSpPr/>
          <p:nvPr/>
        </p:nvGrpSpPr>
        <p:grpSpPr>
          <a:xfrm>
            <a:off x="1011555" y="2257425"/>
            <a:ext cx="701040" cy="701040"/>
            <a:chOff x="2244" y="3618"/>
            <a:chExt cx="1104" cy="1104"/>
          </a:xfrm>
        </p:grpSpPr>
        <p:sp>
          <p:nvSpPr>
            <p:cNvPr id="30" name="菱形 29"/>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2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01</a:t>
              </a:r>
            </a:p>
          </p:txBody>
        </p:sp>
      </p:grpSp>
      <p:sp>
        <p:nvSpPr>
          <p:cNvPr id="33" name="文本框 32"/>
          <p:cNvSpPr txBox="1"/>
          <p:nvPr/>
        </p:nvSpPr>
        <p:spPr>
          <a:xfrm>
            <a:off x="746327" y="330854"/>
            <a:ext cx="2481800" cy="1106805"/>
          </a:xfrm>
          <a:prstGeom prst="rect">
            <a:avLst/>
          </a:prstGeom>
          <a:noFill/>
        </p:spPr>
        <p:txBody>
          <a:bodyPr wrap="square" rtlCol="0">
            <a:spAutoFit/>
          </a:bodyPr>
          <a:lstStyle/>
          <a:p>
            <a:pPr algn="l"/>
            <a:r>
              <a:rPr lang="zh-CN" altLang="en-US" sz="6600" b="1" spc="-225" dirty="0">
                <a:solidFill>
                  <a:srgbClr val="2D4F6A"/>
                </a:solidFill>
                <a:cs typeface="+mn-ea"/>
                <a:sym typeface="+mn-lt"/>
              </a:rPr>
              <a:t>目录</a:t>
            </a:r>
          </a:p>
        </p:txBody>
      </p:sp>
      <p:sp>
        <p:nvSpPr>
          <p:cNvPr id="29" name="文本框 28"/>
          <p:cNvSpPr txBox="1"/>
          <p:nvPr/>
        </p:nvSpPr>
        <p:spPr>
          <a:xfrm>
            <a:off x="837767" y="1256030"/>
            <a:ext cx="2528570" cy="460375"/>
          </a:xfrm>
          <a:prstGeom prst="rect">
            <a:avLst/>
          </a:prstGeom>
          <a:noFill/>
        </p:spPr>
        <p:txBody>
          <a:bodyPr wrap="square" rtlCol="0">
            <a:spAutoFit/>
          </a:bodyPr>
          <a:lstStyle/>
          <a:p>
            <a:pPr algn="l"/>
            <a:r>
              <a:rPr lang="en-US" altLang="zh-CN" sz="2400" spc="300" dirty="0">
                <a:solidFill>
                  <a:srgbClr val="2D4F6A"/>
                </a:solidFill>
                <a:cs typeface="+mn-ea"/>
                <a:sym typeface="+mn-lt"/>
              </a:rPr>
              <a:t>CONTENTS</a:t>
            </a:r>
          </a:p>
        </p:txBody>
      </p:sp>
      <p:cxnSp>
        <p:nvCxnSpPr>
          <p:cNvPr id="58" name="直接连接符 57"/>
          <p:cNvCxnSpPr/>
          <p:nvPr/>
        </p:nvCxnSpPr>
        <p:spPr>
          <a:xfrm>
            <a:off x="959687" y="1749594"/>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11555" y="3273425"/>
            <a:ext cx="701040" cy="701040"/>
            <a:chOff x="2244" y="3618"/>
            <a:chExt cx="1104" cy="1104"/>
          </a:xfrm>
        </p:grpSpPr>
        <p:sp>
          <p:nvSpPr>
            <p:cNvPr id="5" name="菱形 4"/>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6"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02</a:t>
              </a:r>
            </a:p>
          </p:txBody>
        </p:sp>
      </p:grpSp>
      <p:grpSp>
        <p:nvGrpSpPr>
          <p:cNvPr id="8" name="组合 7"/>
          <p:cNvGrpSpPr/>
          <p:nvPr/>
        </p:nvGrpSpPr>
        <p:grpSpPr>
          <a:xfrm>
            <a:off x="1011555" y="4289425"/>
            <a:ext cx="701040" cy="701040"/>
            <a:chOff x="2244" y="3618"/>
            <a:chExt cx="1104" cy="1104"/>
          </a:xfrm>
        </p:grpSpPr>
        <p:sp>
          <p:nvSpPr>
            <p:cNvPr id="9" name="菱形 8"/>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0"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03</a:t>
              </a:r>
            </a:p>
          </p:txBody>
        </p:sp>
      </p:grpSp>
      <p:grpSp>
        <p:nvGrpSpPr>
          <p:cNvPr id="12" name="组合 11"/>
          <p:cNvGrpSpPr/>
          <p:nvPr/>
        </p:nvGrpSpPr>
        <p:grpSpPr>
          <a:xfrm>
            <a:off x="1011555" y="5305425"/>
            <a:ext cx="701040" cy="701040"/>
            <a:chOff x="2244" y="3618"/>
            <a:chExt cx="1104" cy="1104"/>
          </a:xfrm>
        </p:grpSpPr>
        <p:sp>
          <p:nvSpPr>
            <p:cNvPr id="13" name="菱形 12"/>
            <p:cNvSpPr/>
            <p:nvPr/>
          </p:nvSpPr>
          <p:spPr>
            <a:xfrm>
              <a:off x="2244" y="3618"/>
              <a:ext cx="1104" cy="1104"/>
            </a:xfrm>
            <a:prstGeom prst="diamond">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a:cs typeface="+mn-ea"/>
                <a:sym typeface="+mn-lt"/>
              </a:endParaRPr>
            </a:p>
          </p:txBody>
        </p:sp>
        <p:sp>
          <p:nvSpPr>
            <p:cNvPr id="15" name="文本框 17"/>
            <p:cNvSpPr txBox="1"/>
            <p:nvPr/>
          </p:nvSpPr>
          <p:spPr>
            <a:xfrm>
              <a:off x="2324" y="3746"/>
              <a:ext cx="974" cy="822"/>
            </a:xfrm>
            <a:prstGeom prst="rect">
              <a:avLst/>
            </a:prstGeom>
            <a:noFill/>
          </p:spPr>
          <p:txBody>
            <a:bodyPr wrap="square" rtlCol="0" anchor="t" anchorCtr="0">
              <a:spAutoFit/>
            </a:bodyPr>
            <a:lstStyle/>
            <a:p>
              <a:pPr algn="ctr">
                <a:lnSpc>
                  <a:spcPct val="100000"/>
                </a:lnSpc>
                <a:defRPr/>
              </a:pPr>
              <a:r>
                <a:rPr lang="en-US" altLang="zh-CN" sz="2800" b="1" dirty="0">
                  <a:solidFill>
                    <a:schemeClr val="bg1"/>
                  </a:solidFill>
                  <a:cs typeface="+mn-ea"/>
                  <a:sym typeface="+mn-lt"/>
                </a:rPr>
                <a:t>04</a:t>
              </a:r>
            </a:p>
          </p:txBody>
        </p:sp>
      </p:grpSp>
      <p:sp>
        <p:nvSpPr>
          <p:cNvPr id="22"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10"/>
          <p:cNvSpPr txBox="1"/>
          <p:nvPr/>
        </p:nvSpPr>
        <p:spPr>
          <a:xfrm>
            <a:off x="392573" y="248010"/>
            <a:ext cx="3965471" cy="666115"/>
          </a:xfrm>
          <a:prstGeom prst="rect">
            <a:avLst/>
          </a:prstGeom>
          <a:noFill/>
        </p:spPr>
        <p:txBody>
          <a:bodyPr wrap="square" rtlCol="0">
            <a:spAutoFit/>
          </a:bodyPr>
          <a:lstStyle/>
          <a:p>
            <a:pPr algn="l"/>
            <a:r>
              <a:rPr lang="zh-CN" altLang="en-US" sz="2400" dirty="0">
                <a:solidFill>
                  <a:srgbClr val="2D4F6A"/>
                </a:solidFill>
                <a:cs typeface="+mn-ea"/>
                <a:sym typeface="+mn-lt"/>
              </a:rPr>
              <a:t>研究成果展示及应用</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results display and Application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7071B08F-0E48-A300-2CF4-54D21933FD2E}"/>
              </a:ext>
            </a:extLst>
          </p:cNvPr>
          <p:cNvPicPr>
            <a:picLocks noChangeAspect="1"/>
          </p:cNvPicPr>
          <p:nvPr/>
        </p:nvPicPr>
        <p:blipFill>
          <a:blip r:embed="rId3"/>
          <a:stretch>
            <a:fillRect/>
          </a:stretch>
        </p:blipFill>
        <p:spPr>
          <a:xfrm>
            <a:off x="744956" y="1382000"/>
            <a:ext cx="7868054" cy="4445228"/>
          </a:xfrm>
          <a:prstGeom prst="rect">
            <a:avLst/>
          </a:prstGeom>
        </p:spPr>
      </p:pic>
      <p:sp>
        <p:nvSpPr>
          <p:cNvPr id="5" name="文本框 4">
            <a:extLst>
              <a:ext uri="{FF2B5EF4-FFF2-40B4-BE49-F238E27FC236}">
                <a16:creationId xmlns:a16="http://schemas.microsoft.com/office/drawing/2014/main" id="{95BA3EA0-AB32-221B-988C-6AB0704126CA}"/>
              </a:ext>
            </a:extLst>
          </p:cNvPr>
          <p:cNvSpPr txBox="1"/>
          <p:nvPr/>
        </p:nvSpPr>
        <p:spPr>
          <a:xfrm>
            <a:off x="9804063" y="2688699"/>
            <a:ext cx="1398850" cy="1631216"/>
          </a:xfrm>
          <a:prstGeom prst="rect">
            <a:avLst/>
          </a:prstGeom>
          <a:noFill/>
        </p:spPr>
        <p:txBody>
          <a:bodyPr wrap="square" rtlCol="0">
            <a:spAutoFit/>
          </a:bodyPr>
          <a:lstStyle/>
          <a:p>
            <a:r>
              <a:rPr lang="zh-CN" altLang="en-US" sz="2000" dirty="0"/>
              <a:t>电梯中上</a:t>
            </a:r>
            <a:r>
              <a:rPr lang="en-US" altLang="zh-CN" sz="2000" dirty="0"/>
              <a:t>5</a:t>
            </a:r>
            <a:r>
              <a:rPr lang="zh-CN" altLang="en-US" sz="2000" dirty="0"/>
              <a:t>人后即为超载，此时蜂鸣器发出警报</a:t>
            </a:r>
          </a:p>
        </p:txBody>
      </p:sp>
    </p:spTree>
    <p:extLst>
      <p:ext uri="{BB962C8B-B14F-4D97-AF65-F5344CB8AC3E}">
        <p14:creationId xmlns:p14="http://schemas.microsoft.com/office/powerpoint/2010/main" val="32315625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8773"/>
          </a:xfrm>
          <a:prstGeom prst="rect">
            <a:avLst/>
          </a:prstGeom>
          <a:noFill/>
        </p:spPr>
        <p:txBody>
          <a:bodyPr wrap="square" rtlCol="0">
            <a:spAutoFit/>
          </a:bodyPr>
          <a:lstStyle/>
          <a:p>
            <a:pPr algn="r"/>
            <a:r>
              <a:rPr lang="zh-CN" altLang="en-US" sz="4800" b="1" dirty="0">
                <a:solidFill>
                  <a:srgbClr val="2D4F6A"/>
                </a:solidFill>
                <a:cs typeface="+mn-ea"/>
                <a:sym typeface="+mn-lt"/>
              </a:rPr>
              <a:t>总结</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summary</a:t>
            </a:r>
          </a:p>
        </p:txBody>
      </p:sp>
      <p:sp>
        <p:nvSpPr>
          <p:cNvPr id="3"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04</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文本框 10"/>
          <p:cNvSpPr txBox="1"/>
          <p:nvPr/>
        </p:nvSpPr>
        <p:spPr>
          <a:xfrm>
            <a:off x="392573" y="248010"/>
            <a:ext cx="2493088" cy="666115"/>
          </a:xfrm>
          <a:prstGeom prst="rect">
            <a:avLst/>
          </a:prstGeom>
          <a:noFill/>
        </p:spPr>
        <p:txBody>
          <a:bodyPr wrap="square" rtlCol="0">
            <a:spAutoFit/>
          </a:bodyPr>
          <a:lstStyle/>
          <a:p>
            <a:pPr algn="l"/>
            <a:r>
              <a:rPr lang="zh-CN" altLang="en-US" sz="2400" dirty="0">
                <a:solidFill>
                  <a:srgbClr val="2D4F6A"/>
                </a:solidFill>
                <a:cs typeface="+mn-ea"/>
                <a:sym typeface="+mn-lt"/>
              </a:rPr>
              <a:t>总结</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summary</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3" name="图片 12">
            <a:extLst>
              <a:ext uri="{FF2B5EF4-FFF2-40B4-BE49-F238E27FC236}">
                <a16:creationId xmlns:a16="http://schemas.microsoft.com/office/drawing/2014/main" id="{7D10F347-8351-10C8-6ABC-FE6C6F61A81A}"/>
              </a:ext>
            </a:extLst>
          </p:cNvPr>
          <p:cNvPicPr>
            <a:picLocks noChangeAspect="1"/>
          </p:cNvPicPr>
          <p:nvPr/>
        </p:nvPicPr>
        <p:blipFill>
          <a:blip r:embed="rId3"/>
          <a:stretch>
            <a:fillRect/>
          </a:stretch>
        </p:blipFill>
        <p:spPr>
          <a:xfrm>
            <a:off x="726676" y="1571646"/>
            <a:ext cx="3682274" cy="4432509"/>
          </a:xfrm>
          <a:prstGeom prst="rect">
            <a:avLst/>
          </a:prstGeom>
        </p:spPr>
      </p:pic>
      <p:sp>
        <p:nvSpPr>
          <p:cNvPr id="15" name="文本框 14">
            <a:extLst>
              <a:ext uri="{FF2B5EF4-FFF2-40B4-BE49-F238E27FC236}">
                <a16:creationId xmlns:a16="http://schemas.microsoft.com/office/drawing/2014/main" id="{A868D147-85CD-7F74-89CE-4ABD32DBEABF}"/>
              </a:ext>
            </a:extLst>
          </p:cNvPr>
          <p:cNvSpPr txBox="1"/>
          <p:nvPr/>
        </p:nvSpPr>
        <p:spPr>
          <a:xfrm>
            <a:off x="4965616" y="1072838"/>
            <a:ext cx="6867083" cy="5632311"/>
          </a:xfrm>
          <a:prstGeom prst="rect">
            <a:avLst/>
          </a:prstGeom>
          <a:noFill/>
        </p:spPr>
        <p:txBody>
          <a:bodyPr wrap="square" rtlCol="0">
            <a:spAutoFit/>
          </a:bodyPr>
          <a:lstStyle/>
          <a:p>
            <a:r>
              <a:rPr lang="zh-CN" altLang="en-US" sz="2000" dirty="0"/>
              <a:t>经过认真的选择和设计，最终完成了一个可以实现大部分功能的电梯控制系统。电梯系统为模拟实用电梯系统的模拟实验装置。它能实现实际电梯系统的绝大部分功能，包括：电梯内选层功能，楼层实时显示，电梯自动开关门功能，智能初始化功能，系统演示功能。通过这次课程设计，受益匪浅，对单片机在实物中应用的能力得到很大的提高，首先是对整个电梯系统硬件的设计，在有限的</a:t>
            </a:r>
            <a:r>
              <a:rPr lang="en-US" altLang="zh-CN" sz="2000" dirty="0"/>
              <a:t>IO</a:t>
            </a:r>
            <a:r>
              <a:rPr lang="zh-CN" altLang="en-US" sz="2000" dirty="0"/>
              <a:t>口基础上实现了诸多功能，对</a:t>
            </a:r>
            <a:r>
              <a:rPr lang="en-US" altLang="zh-CN" sz="2000" dirty="0"/>
              <a:t>IO</a:t>
            </a:r>
            <a:r>
              <a:rPr lang="zh-CN" altLang="en-US" sz="2000" dirty="0"/>
              <a:t>口管脚复用有了更深入的了解，对于电机学的知识也有了进一步的巩固和加深。单片机构成一个控制系统后它的外围电路、扩展电路以及一些通讯都是至关重要的，只有完善单片机的外部电路才能保证单片机能正常有效的工作。其次完成了对单片机的软件设计，对矩阵键盘、数码管显示、电机控制、电梯逻辑控制有了更深入的了解，也对调试代码的方法积累了宝贵的经验。再次，而且在单片机综合设计过程中，不仅在学习上有了很大的提高，对于我的意志力也得到了很好的锻炼。虽然本电梯控制系统已能满足基本的电梯运行要求，但仍有许多需要改进的地方：比如有关电梯路径的优化算法之类的，使电梯模型安全性更高，运行更加稳定。</a:t>
            </a: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9" name="文本框 24"/>
          <p:cNvSpPr txBox="1"/>
          <p:nvPr/>
        </p:nvSpPr>
        <p:spPr>
          <a:xfrm>
            <a:off x="6267577" y="5430520"/>
            <a:ext cx="5167504" cy="369332"/>
          </a:xfrm>
          <a:prstGeom prst="rect">
            <a:avLst/>
          </a:prstGeom>
          <a:noFill/>
        </p:spPr>
        <p:txBody>
          <a:bodyPr wrap="square" rtlCol="0">
            <a:spAutoFit/>
          </a:bodyPr>
          <a:lstStyle/>
          <a:p>
            <a:pPr algn="r"/>
            <a:r>
              <a:rPr lang="zh-CN" altLang="en-US" sz="1800" dirty="0">
                <a:solidFill>
                  <a:srgbClr val="2D4F6A"/>
                </a:solidFill>
                <a:cs typeface="+mn-ea"/>
                <a:sym typeface="+mn-lt"/>
              </a:rPr>
              <a:t>计算机与信息学院</a:t>
            </a:r>
            <a:r>
              <a:rPr lang="en-US" altLang="zh-CN" sz="1800" dirty="0">
                <a:solidFill>
                  <a:srgbClr val="2D4F6A"/>
                </a:solidFill>
                <a:cs typeface="+mn-ea"/>
                <a:sym typeface="+mn-lt"/>
              </a:rPr>
              <a:t>2022</a:t>
            </a:r>
            <a:r>
              <a:rPr lang="zh-CN" altLang="en-US" sz="1800" dirty="0">
                <a:solidFill>
                  <a:srgbClr val="2D4F6A"/>
                </a:solidFill>
                <a:cs typeface="+mn-ea"/>
                <a:sym typeface="+mn-lt"/>
              </a:rPr>
              <a:t>级       专业：</a:t>
            </a:r>
            <a:r>
              <a:rPr lang="en-US" altLang="zh-CN" sz="1800" dirty="0">
                <a:solidFill>
                  <a:srgbClr val="2D4F6A"/>
                </a:solidFill>
                <a:cs typeface="+mn-ea"/>
                <a:sym typeface="+mn-lt"/>
              </a:rPr>
              <a:t> </a:t>
            </a:r>
            <a:r>
              <a:rPr lang="zh-CN" altLang="en-US" sz="1800" dirty="0">
                <a:solidFill>
                  <a:srgbClr val="2D4F6A"/>
                </a:solidFill>
                <a:cs typeface="+mn-ea"/>
                <a:sym typeface="+mn-lt"/>
              </a:rPr>
              <a:t>物联网工程</a:t>
            </a:r>
          </a:p>
        </p:txBody>
      </p:sp>
      <p:sp>
        <p:nvSpPr>
          <p:cNvPr id="13" name="文本框 45"/>
          <p:cNvSpPr txBox="1"/>
          <p:nvPr/>
        </p:nvSpPr>
        <p:spPr>
          <a:xfrm>
            <a:off x="7873868" y="5783737"/>
            <a:ext cx="3561345" cy="523220"/>
          </a:xfrm>
          <a:prstGeom prst="rect">
            <a:avLst/>
          </a:prstGeom>
          <a:noFill/>
        </p:spPr>
        <p:txBody>
          <a:bodyPr wrap="square" rtlCol="0">
            <a:spAutoFit/>
          </a:bodyPr>
          <a:lstStyle/>
          <a:p>
            <a:pPr algn="r"/>
            <a:r>
              <a:rPr lang="en-US" altLang="zh-CN" dirty="0">
                <a:solidFill>
                  <a:srgbClr val="2D4F6A"/>
                </a:solidFill>
                <a:cs typeface="+mn-ea"/>
                <a:sym typeface="+mn-lt"/>
              </a:rPr>
              <a:t>Talents come from diligence, and knowledge is gained by accumulation.</a:t>
            </a:r>
            <a:endParaRPr lang="en-US" altLang="zh-CN" b="1" spc="600" dirty="0">
              <a:solidFill>
                <a:srgbClr val="2D4F6A"/>
              </a:solidFill>
              <a:cs typeface="+mn-ea"/>
              <a:sym typeface="+mn-lt"/>
            </a:endParaRPr>
          </a:p>
        </p:txBody>
      </p:sp>
      <p:grpSp>
        <p:nvGrpSpPr>
          <p:cNvPr id="5" name="组合 4"/>
          <p:cNvGrpSpPr/>
          <p:nvPr/>
        </p:nvGrpSpPr>
        <p:grpSpPr>
          <a:xfrm>
            <a:off x="7371715" y="3667118"/>
            <a:ext cx="3931285" cy="325756"/>
            <a:chOff x="3153258" y="4604582"/>
            <a:chExt cx="3080245" cy="216028"/>
          </a:xfrm>
          <a:solidFill>
            <a:srgbClr val="2D4F6A"/>
          </a:solidFill>
        </p:grpSpPr>
        <p:sp>
          <p:nvSpPr>
            <p:cNvPr id="16" name="矩形 26"/>
            <p:cNvSpPr/>
            <p:nvPr/>
          </p:nvSpPr>
          <p:spPr>
            <a:xfrm>
              <a:off x="3153258" y="4604582"/>
              <a:ext cx="1449873" cy="216024"/>
            </a:xfrm>
            <a:prstGeom prst="round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组员：张俊杰</a:t>
              </a:r>
              <a:endParaRPr lang="en-US" altLang="zh-CN" sz="1600" dirty="0">
                <a:solidFill>
                  <a:schemeClr val="bg1"/>
                </a:solidFill>
                <a:cs typeface="+mn-ea"/>
                <a:sym typeface="+mn-lt"/>
              </a:endParaRPr>
            </a:p>
          </p:txBody>
        </p:sp>
        <p:sp>
          <p:nvSpPr>
            <p:cNvPr id="17" name="矩形 27"/>
            <p:cNvSpPr/>
            <p:nvPr/>
          </p:nvSpPr>
          <p:spPr>
            <a:xfrm>
              <a:off x="4780313" y="4604579"/>
              <a:ext cx="1453190" cy="216024"/>
            </a:xfrm>
            <a:prstGeom prst="roundRect">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cs typeface="+mn-ea"/>
                  <a:sym typeface="+mn-lt"/>
                </a:rPr>
                <a:t>组员：贝新宇</a:t>
              </a:r>
              <a:endParaRPr lang="en-US" altLang="zh-CN" sz="1600" dirty="0">
                <a:solidFill>
                  <a:schemeClr val="bg1"/>
                </a:solidFill>
                <a:cs typeface="+mn-ea"/>
                <a:sym typeface="+mn-lt"/>
              </a:endParaRPr>
            </a:p>
          </p:txBody>
        </p:sp>
      </p:grpSp>
      <p:sp>
        <p:nvSpPr>
          <p:cNvPr id="6" name="任意多边形 5"/>
          <p:cNvSpPr>
            <a:spLocks noEditPoints="1"/>
          </p:cNvSpPr>
          <p:nvPr/>
        </p:nvSpPr>
        <p:spPr bwMode="auto">
          <a:xfrm>
            <a:off x="10203180" y="59118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
        <p:nvSpPr>
          <p:cNvPr id="42" name="文本框 28"/>
          <p:cNvSpPr txBox="1"/>
          <p:nvPr/>
        </p:nvSpPr>
        <p:spPr>
          <a:xfrm>
            <a:off x="4523105" y="2258695"/>
            <a:ext cx="6911975" cy="1013460"/>
          </a:xfrm>
          <a:prstGeom prst="rect">
            <a:avLst/>
          </a:prstGeom>
          <a:noFill/>
        </p:spPr>
        <p:txBody>
          <a:bodyPr wrap="square" lIns="91413" tIns="45706" rIns="91413" bIns="45706" rtlCol="0" anchor="t" anchorCtr="0">
            <a:spAutoFit/>
          </a:bodyPr>
          <a:lstStyle/>
          <a:p>
            <a:pPr algn="r">
              <a:lnSpc>
                <a:spcPct val="100000"/>
              </a:lnSpc>
            </a:pPr>
            <a:r>
              <a:rPr lang="zh-CN" altLang="en-US" sz="6000" b="1" dirty="0">
                <a:solidFill>
                  <a:srgbClr val="2D4F6A"/>
                </a:solidFill>
                <a:cs typeface="+mn-ea"/>
                <a:sym typeface="+mn-lt"/>
              </a:rPr>
              <a:t>答辩完毕</a:t>
            </a:r>
          </a:p>
        </p:txBody>
      </p:sp>
      <p:sp>
        <p:nvSpPr>
          <p:cNvPr id="43" name="文本框 30"/>
          <p:cNvSpPr txBox="1"/>
          <p:nvPr/>
        </p:nvSpPr>
        <p:spPr>
          <a:xfrm>
            <a:off x="5080000" y="3156585"/>
            <a:ext cx="6304280" cy="335915"/>
          </a:xfrm>
          <a:prstGeom prst="rect">
            <a:avLst/>
          </a:prstGeom>
          <a:noFill/>
        </p:spPr>
        <p:txBody>
          <a:bodyPr wrap="square" lIns="91413" tIns="45706" rIns="91413" bIns="45706" rtlCol="0">
            <a:spAutoFit/>
          </a:bodyPr>
          <a:lstStyle/>
          <a:p>
            <a:pPr algn="dist"/>
            <a:r>
              <a:rPr lang="en-US" altLang="zh-CN" sz="1600" cap="all" spc="300" dirty="0">
                <a:solidFill>
                  <a:srgbClr val="2D4F6A"/>
                </a:solidFill>
                <a:uFillTx/>
                <a:cs typeface="+mn-ea"/>
                <a:sym typeface="+mn-lt"/>
              </a:rPr>
              <a:t>REPLY end</a:t>
            </a:r>
            <a:r>
              <a:rPr lang="zh-CN" altLang="en-US" sz="1600" cap="all" spc="300" dirty="0">
                <a:solidFill>
                  <a:srgbClr val="2D4F6A"/>
                </a:solidFill>
                <a:uFillTx/>
                <a:cs typeface="+mn-ea"/>
                <a:sym typeface="+mn-lt"/>
              </a:rPr>
              <a:t>，THANKS MENTOR</a:t>
            </a:r>
          </a:p>
        </p:txBody>
      </p:sp>
      <p:cxnSp>
        <p:nvCxnSpPr>
          <p:cNvPr id="58" name="直接连接符 57"/>
          <p:cNvCxnSpPr/>
          <p:nvPr/>
        </p:nvCxnSpPr>
        <p:spPr>
          <a:xfrm>
            <a:off x="10856797" y="529987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选题背景及意义</a:t>
            </a:r>
            <a:endParaRPr lang="en-US" altLang="zh-CN" sz="4800" b="1" dirty="0">
              <a:solidFill>
                <a:srgbClr val="2D4F6A"/>
              </a:solidFill>
              <a:cs typeface="+mn-ea"/>
              <a:sym typeface="+mn-lt"/>
            </a:endParaRPr>
          </a:p>
          <a:p>
            <a:pPr algn="r"/>
            <a:r>
              <a:rPr lang="en-US" altLang="zh-CN" sz="2000" dirty="0">
                <a:solidFill>
                  <a:srgbClr val="2D4F6A"/>
                </a:solidFill>
                <a:cs typeface="+mn-ea"/>
                <a:sym typeface="+mn-lt"/>
              </a:rPr>
              <a:t>Background and significance of topic selection</a:t>
            </a:r>
          </a:p>
        </p:txBody>
      </p:sp>
      <p:sp>
        <p:nvSpPr>
          <p:cNvPr id="15"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01</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选题背景及意义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5" name="文本框 14"/>
          <p:cNvSpPr txBox="1"/>
          <p:nvPr/>
        </p:nvSpPr>
        <p:spPr>
          <a:xfrm>
            <a:off x="5409565" y="2169795"/>
            <a:ext cx="5715000" cy="2621423"/>
          </a:xfrm>
          <a:prstGeom prst="rect">
            <a:avLst/>
          </a:prstGeom>
          <a:noFill/>
        </p:spPr>
        <p:txBody>
          <a:bodyPr wrap="square" rtlCol="0" anchor="t" anchorCtr="0">
            <a:spAutoFit/>
          </a:bodyPr>
          <a:lstStyle/>
          <a:p>
            <a:pPr marL="285750" indent="-285750">
              <a:lnSpc>
                <a:spcPct val="130000"/>
              </a:lnSpc>
              <a:spcBef>
                <a:spcPts val="0"/>
              </a:spcBef>
              <a:spcAft>
                <a:spcPts val="0"/>
              </a:spcAft>
              <a:buClr>
                <a:srgbClr val="2D4F6A"/>
              </a:buClr>
              <a:buFont typeface="Wingdings" panose="05000000000000000000" charset="0"/>
              <a:buChar char="l"/>
            </a:pPr>
            <a:r>
              <a:rPr lang="zh-CN" altLang="en-US" sz="1600" b="0" i="0" dirty="0">
                <a:solidFill>
                  <a:srgbClr val="07133E"/>
                </a:solidFill>
                <a:effectLst/>
                <a:latin typeface="-apple-system"/>
              </a:rPr>
              <a:t>在现代城市生活的快节奏中，高层建筑如雨后春笋般涌现，电梯作为连接各个楼层的重要交通工具，其安全性、效率和智能化水平直接影响到人们的出行体验和楼宇管理的现代化程度。传统的电梯控制系统多采用固定逻辑的硬件电路实现，虽然稳定可靠，但在应对复杂多变的使用需求和提升用户体验方面显得力不从心。随着微电子技术的飞速发展，单片机以其体积小、功耗低、功能强大且易于编程的特点，成为构建智能电梯控制系统的理想选择。</a:t>
            </a:r>
            <a:endParaRPr lang="en-US" altLang="zh-CN" sz="1335" dirty="0">
              <a:solidFill>
                <a:schemeClr val="tx1">
                  <a:lumMod val="75000"/>
                  <a:lumOff val="25000"/>
                </a:schemeClr>
              </a:solidFill>
              <a:cs typeface="+mn-ea"/>
              <a:sym typeface="+mn-lt"/>
            </a:endParaRPr>
          </a:p>
        </p:txBody>
      </p:sp>
      <p:sp>
        <p:nvSpPr>
          <p:cNvPr id="17" name="文本框 16"/>
          <p:cNvSpPr txBox="1"/>
          <p:nvPr/>
        </p:nvSpPr>
        <p:spPr>
          <a:xfrm>
            <a:off x="5409482" y="1554825"/>
            <a:ext cx="2101537" cy="629920"/>
          </a:xfrm>
          <a:prstGeom prst="rect">
            <a:avLst/>
          </a:prstGeom>
          <a:noFill/>
        </p:spPr>
        <p:txBody>
          <a:bodyPr wrap="square" rtlCol="0">
            <a:spAutoFit/>
          </a:bodyPr>
          <a:lstStyle/>
          <a:p>
            <a:r>
              <a:rPr lang="zh-CN" altLang="en-US" sz="3500" dirty="0">
                <a:solidFill>
                  <a:srgbClr val="2D4F6A"/>
                </a:solidFill>
                <a:cs typeface="+mn-ea"/>
                <a:sym typeface="+mn-lt"/>
              </a:rPr>
              <a:t>选题背景</a:t>
            </a:r>
          </a:p>
        </p:txBody>
      </p:sp>
      <p:pic>
        <p:nvPicPr>
          <p:cNvPr id="8" name="图片 7">
            <a:extLst>
              <a:ext uri="{FF2B5EF4-FFF2-40B4-BE49-F238E27FC236}">
                <a16:creationId xmlns:a16="http://schemas.microsoft.com/office/drawing/2014/main" id="{CAF3FDCF-0A7A-D6C7-9C7E-CA40112EEBB3}"/>
              </a:ext>
            </a:extLst>
          </p:cNvPr>
          <p:cNvPicPr>
            <a:picLocks noChangeAspect="1"/>
          </p:cNvPicPr>
          <p:nvPr/>
        </p:nvPicPr>
        <p:blipFill>
          <a:blip r:embed="rId3"/>
          <a:stretch>
            <a:fillRect/>
          </a:stretch>
        </p:blipFill>
        <p:spPr>
          <a:xfrm>
            <a:off x="1594957" y="1630315"/>
            <a:ext cx="3001031" cy="4474974"/>
          </a:xfrm>
          <a:prstGeom prst="rect">
            <a:avLst/>
          </a:prstGeo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0"/>
          <p:cNvSpPr txBox="1"/>
          <p:nvPr/>
        </p:nvSpPr>
        <p:spPr>
          <a:xfrm>
            <a:off x="392573" y="248010"/>
            <a:ext cx="4203415" cy="666115"/>
          </a:xfrm>
          <a:prstGeom prst="rect">
            <a:avLst/>
          </a:prstGeom>
          <a:noFill/>
        </p:spPr>
        <p:txBody>
          <a:bodyPr wrap="square" rtlCol="0">
            <a:spAutoFit/>
          </a:bodyPr>
          <a:lstStyle/>
          <a:p>
            <a:pPr algn="l"/>
            <a:r>
              <a:rPr lang="zh-CN" altLang="en-US" sz="2400" dirty="0">
                <a:solidFill>
                  <a:srgbClr val="2D4F6A"/>
                </a:solidFill>
                <a:cs typeface="+mn-ea"/>
                <a:sym typeface="+mn-lt"/>
              </a:rPr>
              <a:t>选题背景及意义</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Background and significance of topic selection</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3629193" y="2036171"/>
            <a:ext cx="2289175" cy="3372398"/>
          </a:xfrm>
          <a:prstGeom prst="rect">
            <a:avLst/>
          </a:prstGeom>
          <a:noFill/>
        </p:spPr>
        <p:txBody>
          <a:bodyPr wrap="square" rtlCol="0">
            <a:spAutoFit/>
          </a:bodyPr>
          <a:lstStyle/>
          <a:p>
            <a:pPr algn="l">
              <a:lnSpc>
                <a:spcPct val="150000"/>
              </a:lnSpc>
              <a:spcBef>
                <a:spcPts val="0"/>
              </a:spcBef>
              <a:spcAft>
                <a:spcPts val="0"/>
              </a:spcAft>
            </a:pPr>
            <a:r>
              <a:rPr lang="zh-CN" altLang="en-US" sz="1600" b="0" i="0" dirty="0">
                <a:solidFill>
                  <a:srgbClr val="07133E"/>
                </a:solidFill>
                <a:effectLst/>
                <a:latin typeface="-apple-system"/>
              </a:rPr>
              <a:t>利用单片机开发智能电梯控制系统，可以极大地提升电梯的运行效率和服务质量。通过编程，可以实现更加灵活的调度算法，优化电梯的响应时间和运行路径，减少乘客等待时间，提升整体的运输效率。</a:t>
            </a:r>
            <a:endParaRPr lang="zh-CN" altLang="en-US" sz="1335" dirty="0">
              <a:solidFill>
                <a:schemeClr val="tx1">
                  <a:lumMod val="75000"/>
                  <a:lumOff val="25000"/>
                </a:schemeClr>
              </a:solidFill>
              <a:cs typeface="+mn-ea"/>
              <a:sym typeface="+mn-lt"/>
            </a:endParaRPr>
          </a:p>
        </p:txBody>
      </p:sp>
      <p:sp>
        <p:nvSpPr>
          <p:cNvPr id="18" name="文本框 17"/>
          <p:cNvSpPr txBox="1"/>
          <p:nvPr/>
        </p:nvSpPr>
        <p:spPr>
          <a:xfrm>
            <a:off x="9069469" y="2036171"/>
            <a:ext cx="2289175" cy="3007618"/>
          </a:xfrm>
          <a:prstGeom prst="rect">
            <a:avLst/>
          </a:prstGeom>
          <a:noFill/>
        </p:spPr>
        <p:txBody>
          <a:bodyPr wrap="square" rtlCol="0">
            <a:spAutoFit/>
          </a:bodyPr>
          <a:lstStyle/>
          <a:p>
            <a:pPr algn="l">
              <a:lnSpc>
                <a:spcPct val="150000"/>
              </a:lnSpc>
              <a:spcBef>
                <a:spcPts val="0"/>
              </a:spcBef>
              <a:spcAft>
                <a:spcPts val="0"/>
              </a:spcAft>
            </a:pPr>
            <a:r>
              <a:rPr lang="zh-CN" altLang="en-US" sz="1600" dirty="0">
                <a:solidFill>
                  <a:srgbClr val="07133E"/>
                </a:solidFill>
                <a:latin typeface="-apple-system"/>
              </a:rPr>
              <a:t>同时，智能控制系统能够实时监控电梯状态，预测性维护成为可能，从而降低故障率，延长电梯使用寿命。此外，系统还可以根据乘客流量自动调整运行策略，实现节能减排的目标。</a:t>
            </a:r>
            <a:endParaRPr lang="zh-CN" altLang="en-US" sz="1600" dirty="0">
              <a:solidFill>
                <a:srgbClr val="07133E"/>
              </a:solidFill>
              <a:latin typeface="-apple-system"/>
              <a:sym typeface="+mn-lt"/>
            </a:endParaRPr>
          </a:p>
        </p:txBody>
      </p:sp>
      <p:sp>
        <p:nvSpPr>
          <p:cNvPr id="23" name="矩形 22"/>
          <p:cNvSpPr/>
          <p:nvPr/>
        </p:nvSpPr>
        <p:spPr>
          <a:xfrm>
            <a:off x="6445568" y="1653540"/>
            <a:ext cx="2306955" cy="4137660"/>
          </a:xfrm>
          <a:prstGeom prst="rect">
            <a:avLst/>
          </a:prstGeom>
          <a:blipFill rotWithShape="1">
            <a:blip r:embed="rId3" cstate="print">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25" name="矩形 24"/>
          <p:cNvSpPr/>
          <p:nvPr/>
        </p:nvSpPr>
        <p:spPr>
          <a:xfrm>
            <a:off x="1065848" y="1653540"/>
            <a:ext cx="2306955" cy="4137660"/>
          </a:xfrm>
          <a:prstGeom prst="rect">
            <a:avLst/>
          </a:prstGeom>
          <a:blipFill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E1ED728A-4A1C-FA8D-7D71-20C591C24036}"/>
              </a:ext>
            </a:extLst>
          </p:cNvPr>
          <p:cNvSpPr txBox="1"/>
          <p:nvPr/>
        </p:nvSpPr>
        <p:spPr>
          <a:xfrm>
            <a:off x="6897974" y="6215813"/>
            <a:ext cx="6632163" cy="738664"/>
          </a:xfrm>
          <a:prstGeom prst="rect">
            <a:avLst/>
          </a:prstGeom>
          <a:noFill/>
        </p:spPr>
        <p:txBody>
          <a:bodyPr wrap="square" rtlCol="0">
            <a:spAutoFit/>
          </a:bodyPr>
          <a:lstStyle/>
          <a:p>
            <a:r>
              <a:rPr lang="zh-CN" altLang="en-US" sz="2800" dirty="0"/>
              <a:t>使用单片机模拟电梯的意义</a:t>
            </a:r>
            <a:r>
              <a:rPr lang="en-US" altLang="zh-CN" sz="2800" dirty="0"/>
              <a:t>…..</a:t>
            </a:r>
            <a:endParaRPr lang="zh-CN" altLang="en-US" sz="2800" dirty="0">
              <a:ln w="0"/>
              <a:effectLst>
                <a:outerShdw blurRad="38100" dist="19050" dir="2700000" algn="tl" rotWithShape="0">
                  <a:schemeClr val="dk1">
                    <a:alpha val="40000"/>
                  </a:schemeClr>
                </a:outerShdw>
              </a:effectLst>
            </a:endParaRPr>
          </a:p>
          <a:p>
            <a:endParaRPr lang="zh-CN" altLang="en-US" dirty="0"/>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bstract-blue-geometric-shapes-background"/>
          <p:cNvPicPr>
            <a:picLocks noChangeAspect="1"/>
          </p:cNvPicPr>
          <p:nvPr/>
        </p:nvPicPr>
        <p:blipFill>
          <a:blip r:embed="rId3"/>
          <a:srcRect l="5512"/>
          <a:stretch>
            <a:fillRect/>
          </a:stretch>
        </p:blipFill>
        <p:spPr>
          <a:xfrm>
            <a:off x="0" y="0"/>
            <a:ext cx="9165590" cy="6858000"/>
          </a:xfrm>
          <a:prstGeom prst="rect">
            <a:avLst/>
          </a:prstGeom>
        </p:spPr>
      </p:pic>
      <p:sp>
        <p:nvSpPr>
          <p:cNvPr id="8" name="文本框 10"/>
          <p:cNvSpPr txBox="1"/>
          <p:nvPr/>
        </p:nvSpPr>
        <p:spPr>
          <a:xfrm>
            <a:off x="4348606" y="2726240"/>
            <a:ext cx="7039283" cy="1137285"/>
          </a:xfrm>
          <a:prstGeom prst="rect">
            <a:avLst/>
          </a:prstGeom>
          <a:noFill/>
        </p:spPr>
        <p:txBody>
          <a:bodyPr wrap="square" rtlCol="0">
            <a:spAutoFit/>
          </a:bodyPr>
          <a:lstStyle/>
          <a:p>
            <a:pPr algn="r"/>
            <a:r>
              <a:rPr lang="zh-CN" altLang="en-US" sz="4800" b="1" dirty="0">
                <a:solidFill>
                  <a:srgbClr val="2D4F6A"/>
                </a:solidFill>
                <a:cs typeface="+mn-ea"/>
                <a:sym typeface="+mn-lt"/>
              </a:rPr>
              <a:t>研究方法及思路</a:t>
            </a:r>
          </a:p>
          <a:p>
            <a:pPr algn="r"/>
            <a:r>
              <a:rPr lang="en-US" altLang="zh-CN" sz="2000" dirty="0">
                <a:solidFill>
                  <a:srgbClr val="2D4F6A"/>
                </a:solidFill>
                <a:cs typeface="+mn-ea"/>
                <a:sym typeface="+mn-lt"/>
              </a:rPr>
              <a:t>Research methods and ideas</a:t>
            </a:r>
          </a:p>
        </p:txBody>
      </p:sp>
      <p:sp>
        <p:nvSpPr>
          <p:cNvPr id="2" name="文本框 17"/>
          <p:cNvSpPr txBox="1"/>
          <p:nvPr/>
        </p:nvSpPr>
        <p:spPr>
          <a:xfrm>
            <a:off x="7582969" y="1896745"/>
            <a:ext cx="3804920" cy="922020"/>
          </a:xfrm>
          <a:prstGeom prst="rect">
            <a:avLst/>
          </a:prstGeom>
          <a:noFill/>
        </p:spPr>
        <p:txBody>
          <a:bodyPr wrap="square" rtlCol="0">
            <a:spAutoFit/>
          </a:bodyPr>
          <a:lstStyle/>
          <a:p>
            <a:pPr algn="r">
              <a:defRPr/>
            </a:pPr>
            <a:r>
              <a:rPr lang="en-US" altLang="zh-CN" sz="5400" dirty="0">
                <a:solidFill>
                  <a:srgbClr val="2D4F6A"/>
                </a:solidFill>
                <a:cs typeface="+mn-ea"/>
                <a:sym typeface="+mn-lt"/>
              </a:rPr>
              <a:t>PART 02</a:t>
            </a:r>
          </a:p>
        </p:txBody>
      </p:sp>
      <p:cxnSp>
        <p:nvCxnSpPr>
          <p:cNvPr id="9" name="直接连接符 8"/>
          <p:cNvCxnSpPr/>
          <p:nvPr/>
        </p:nvCxnSpPr>
        <p:spPr>
          <a:xfrm>
            <a:off x="10801552" y="4001939"/>
            <a:ext cx="446637" cy="0"/>
          </a:xfrm>
          <a:prstGeom prst="line">
            <a:avLst/>
          </a:prstGeom>
          <a:ln w="28575">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任意多边形 5"/>
          <p:cNvSpPr>
            <a:spLocks noEditPoints="1"/>
          </p:cNvSpPr>
          <p:nvPr/>
        </p:nvSpPr>
        <p:spPr bwMode="auto">
          <a:xfrm>
            <a:off x="10117455" y="592455"/>
            <a:ext cx="1099820" cy="574040"/>
          </a:xfrm>
          <a:custGeom>
            <a:avLst/>
            <a:gdLst>
              <a:gd name="T0" fmla="*/ 135 w 139"/>
              <a:gd name="T1" fmla="*/ 61 h 81"/>
              <a:gd name="T2" fmla="*/ 131 w 139"/>
              <a:gd name="T3" fmla="*/ 56 h 81"/>
              <a:gd name="T4" fmla="*/ 131 w 139"/>
              <a:gd name="T5" fmla="*/ 27 h 81"/>
              <a:gd name="T6" fmla="*/ 139 w 139"/>
              <a:gd name="T7" fmla="*/ 24 h 81"/>
              <a:gd name="T8" fmla="*/ 70 w 139"/>
              <a:gd name="T9" fmla="*/ 0 h 81"/>
              <a:gd name="T10" fmla="*/ 0 w 139"/>
              <a:gd name="T11" fmla="*/ 24 h 81"/>
              <a:gd name="T12" fmla="*/ 70 w 139"/>
              <a:gd name="T13" fmla="*/ 48 h 81"/>
              <a:gd name="T14" fmla="*/ 127 w 139"/>
              <a:gd name="T15" fmla="*/ 28 h 81"/>
              <a:gd name="T16" fmla="*/ 127 w 139"/>
              <a:gd name="T17" fmla="*/ 56 h 81"/>
              <a:gd name="T18" fmla="*/ 123 w 139"/>
              <a:gd name="T19" fmla="*/ 61 h 81"/>
              <a:gd name="T20" fmla="*/ 126 w 139"/>
              <a:gd name="T21" fmla="*/ 64 h 81"/>
              <a:gd name="T22" fmla="*/ 123 w 139"/>
              <a:gd name="T23" fmla="*/ 81 h 81"/>
              <a:gd name="T24" fmla="*/ 135 w 139"/>
              <a:gd name="T25" fmla="*/ 81 h 81"/>
              <a:gd name="T26" fmla="*/ 132 w 139"/>
              <a:gd name="T27" fmla="*/ 64 h 81"/>
              <a:gd name="T28" fmla="*/ 135 w 139"/>
              <a:gd name="T29" fmla="*/ 61 h 81"/>
              <a:gd name="T30" fmla="*/ 28 w 139"/>
              <a:gd name="T31" fmla="*/ 42 h 81"/>
              <a:gd name="T32" fmla="*/ 28 w 139"/>
              <a:gd name="T33" fmla="*/ 69 h 81"/>
              <a:gd name="T34" fmla="*/ 70 w 139"/>
              <a:gd name="T35" fmla="*/ 81 h 81"/>
              <a:gd name="T36" fmla="*/ 111 w 139"/>
              <a:gd name="T37" fmla="*/ 69 h 81"/>
              <a:gd name="T38" fmla="*/ 111 w 139"/>
              <a:gd name="T39" fmla="*/ 42 h 81"/>
              <a:gd name="T40" fmla="*/ 70 w 139"/>
              <a:gd name="T41" fmla="*/ 56 h 81"/>
              <a:gd name="T42" fmla="*/ 28 w 139"/>
              <a:gd name="T43" fmla="*/ 4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81">
                <a:moveTo>
                  <a:pt x="135" y="61"/>
                </a:moveTo>
                <a:cubicBezTo>
                  <a:pt x="135" y="58"/>
                  <a:pt x="134" y="56"/>
                  <a:pt x="131" y="56"/>
                </a:cubicBezTo>
                <a:cubicBezTo>
                  <a:pt x="131" y="27"/>
                  <a:pt x="131" y="27"/>
                  <a:pt x="131" y="27"/>
                </a:cubicBezTo>
                <a:cubicBezTo>
                  <a:pt x="139" y="24"/>
                  <a:pt x="139" y="24"/>
                  <a:pt x="139" y="24"/>
                </a:cubicBezTo>
                <a:cubicBezTo>
                  <a:pt x="70" y="0"/>
                  <a:pt x="70" y="0"/>
                  <a:pt x="70" y="0"/>
                </a:cubicBezTo>
                <a:cubicBezTo>
                  <a:pt x="0" y="24"/>
                  <a:pt x="0" y="24"/>
                  <a:pt x="0" y="24"/>
                </a:cubicBezTo>
                <a:cubicBezTo>
                  <a:pt x="70" y="48"/>
                  <a:pt x="70" y="48"/>
                  <a:pt x="70" y="48"/>
                </a:cubicBezTo>
                <a:cubicBezTo>
                  <a:pt x="127" y="28"/>
                  <a:pt x="127" y="28"/>
                  <a:pt x="127" y="28"/>
                </a:cubicBezTo>
                <a:cubicBezTo>
                  <a:pt x="127" y="56"/>
                  <a:pt x="127" y="56"/>
                  <a:pt x="127" y="56"/>
                </a:cubicBezTo>
                <a:cubicBezTo>
                  <a:pt x="125" y="56"/>
                  <a:pt x="123" y="58"/>
                  <a:pt x="123" y="61"/>
                </a:cubicBezTo>
                <a:cubicBezTo>
                  <a:pt x="123" y="63"/>
                  <a:pt x="125" y="64"/>
                  <a:pt x="126" y="64"/>
                </a:cubicBezTo>
                <a:cubicBezTo>
                  <a:pt x="123" y="81"/>
                  <a:pt x="123" y="81"/>
                  <a:pt x="123" y="81"/>
                </a:cubicBezTo>
                <a:cubicBezTo>
                  <a:pt x="135" y="81"/>
                  <a:pt x="135" y="81"/>
                  <a:pt x="135" y="81"/>
                </a:cubicBezTo>
                <a:cubicBezTo>
                  <a:pt x="132" y="64"/>
                  <a:pt x="132" y="64"/>
                  <a:pt x="132" y="64"/>
                </a:cubicBezTo>
                <a:cubicBezTo>
                  <a:pt x="134" y="64"/>
                  <a:pt x="135" y="63"/>
                  <a:pt x="135" y="61"/>
                </a:cubicBezTo>
                <a:close/>
                <a:moveTo>
                  <a:pt x="28" y="42"/>
                </a:moveTo>
                <a:cubicBezTo>
                  <a:pt x="28" y="69"/>
                  <a:pt x="28" y="69"/>
                  <a:pt x="28" y="69"/>
                </a:cubicBezTo>
                <a:cubicBezTo>
                  <a:pt x="28" y="76"/>
                  <a:pt x="47" y="81"/>
                  <a:pt x="70" y="81"/>
                </a:cubicBezTo>
                <a:cubicBezTo>
                  <a:pt x="92" y="81"/>
                  <a:pt x="111" y="76"/>
                  <a:pt x="111" y="69"/>
                </a:cubicBezTo>
                <a:cubicBezTo>
                  <a:pt x="111" y="42"/>
                  <a:pt x="111" y="42"/>
                  <a:pt x="111" y="42"/>
                </a:cubicBezTo>
                <a:cubicBezTo>
                  <a:pt x="70" y="56"/>
                  <a:pt x="70" y="56"/>
                  <a:pt x="70" y="56"/>
                </a:cubicBezTo>
                <a:lnTo>
                  <a:pt x="28" y="42"/>
                </a:lnTo>
                <a:close/>
              </a:path>
            </a:pathLst>
          </a:custGeom>
          <a:solidFill>
            <a:srgbClr val="2D4F6A"/>
          </a:solidFill>
          <a:ln w="12700">
            <a:noFill/>
          </a:ln>
        </p:spPr>
        <p:style>
          <a:lnRef idx="2">
            <a:schemeClr val="accent1"/>
          </a:lnRef>
          <a:fillRef idx="1">
            <a:schemeClr val="lt1"/>
          </a:fillRef>
          <a:effectRef idx="0">
            <a:schemeClr val="accent1"/>
          </a:effectRef>
          <a:fontRef idx="minor">
            <a:schemeClr val="dk1"/>
          </a:fontRef>
        </p:style>
        <p:txBody>
          <a:bodyPr lIns="91438" tIns="45719" rIns="91438" bIns="45719"/>
          <a:lstStyle/>
          <a:p>
            <a:pPr>
              <a:defRPr/>
            </a:pPr>
            <a:endParaRPr lang="en-US" dirty="0">
              <a:solidFill>
                <a:srgbClr val="58A8A6"/>
              </a:solidFill>
              <a:cs typeface="+mn-ea"/>
              <a:sym typeface="+mn-lt"/>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grpSp>
        <p:nvGrpSpPr>
          <p:cNvPr id="7" name="组合 6"/>
          <p:cNvGrpSpPr/>
          <p:nvPr/>
        </p:nvGrpSpPr>
        <p:grpSpPr>
          <a:xfrm>
            <a:off x="0" y="0"/>
            <a:ext cx="12192000" cy="987425"/>
            <a:chOff x="0" y="0"/>
            <a:chExt cx="19200" cy="1555"/>
          </a:xfrm>
        </p:grpSpPr>
        <p:cxnSp>
          <p:nvCxnSpPr>
            <p:cNvPr id="2" name="直接连接符 1"/>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 name="直接连接符 2"/>
          <p:cNvCxnSpPr/>
          <p:nvPr/>
        </p:nvCxnSpPr>
        <p:spPr>
          <a:xfrm>
            <a:off x="2111375" y="3837940"/>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984240" y="3837940"/>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0114915" y="3837940"/>
            <a:ext cx="0" cy="4254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8005445" y="2779395"/>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44950" y="2779395"/>
            <a:ext cx="0" cy="476250"/>
          </a:xfrm>
          <a:prstGeom prst="line">
            <a:avLst/>
          </a:prstGeom>
          <a:ln w="12700">
            <a:solidFill>
              <a:srgbClr val="2D4F6A"/>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4" name="燕尾形 23"/>
          <p:cNvSpPr/>
          <p:nvPr/>
        </p:nvSpPr>
        <p:spPr>
          <a:xfrm>
            <a:off x="8827770" y="3146425"/>
            <a:ext cx="2392680" cy="779145"/>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25" name="燕尾形 24"/>
          <p:cNvSpPr/>
          <p:nvPr/>
        </p:nvSpPr>
        <p:spPr>
          <a:xfrm>
            <a:off x="6522085" y="3146425"/>
            <a:ext cx="2822575" cy="779145"/>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6" name="燕尾形 45"/>
          <p:cNvSpPr/>
          <p:nvPr/>
        </p:nvSpPr>
        <p:spPr>
          <a:xfrm>
            <a:off x="4674870" y="3146425"/>
            <a:ext cx="2392680" cy="779145"/>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cs typeface="+mn-ea"/>
              <a:sym typeface="+mn-lt"/>
            </a:endParaRPr>
          </a:p>
        </p:txBody>
      </p:sp>
      <p:sp>
        <p:nvSpPr>
          <p:cNvPr id="47" name="燕尾形 46"/>
          <p:cNvSpPr/>
          <p:nvPr/>
        </p:nvSpPr>
        <p:spPr>
          <a:xfrm>
            <a:off x="2753360" y="3146425"/>
            <a:ext cx="2392680" cy="779145"/>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8" name="燕尾形 47"/>
          <p:cNvSpPr/>
          <p:nvPr/>
        </p:nvSpPr>
        <p:spPr>
          <a:xfrm>
            <a:off x="831215" y="3146425"/>
            <a:ext cx="2392680" cy="779145"/>
          </a:xfrm>
          <a:prstGeom prst="chevron">
            <a:avLst/>
          </a:prstGeom>
          <a:solidFill>
            <a:srgbClr val="2D4F6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cs typeface="+mn-ea"/>
              <a:sym typeface="+mn-lt"/>
            </a:endParaRPr>
          </a:p>
        </p:txBody>
      </p:sp>
      <p:sp>
        <p:nvSpPr>
          <p:cNvPr id="49" name="文本框 29"/>
          <p:cNvSpPr txBox="1"/>
          <p:nvPr/>
        </p:nvSpPr>
        <p:spPr>
          <a:xfrm>
            <a:off x="9247505" y="3300095"/>
            <a:ext cx="1753870" cy="481330"/>
          </a:xfrm>
          <a:prstGeom prst="rect">
            <a:avLst/>
          </a:prstGeom>
          <a:noFill/>
          <a:effectLst/>
        </p:spPr>
        <p:txBody>
          <a:bodyPr wrap="square" rtlCol="0">
            <a:spAutoFit/>
          </a:bodyPr>
          <a:lstStyle/>
          <a:p>
            <a:pPr algn="ctr"/>
            <a:r>
              <a:rPr lang="zh-CN" altLang="en-US" sz="2535" dirty="0">
                <a:solidFill>
                  <a:schemeClr val="bg1"/>
                </a:solidFill>
                <a:cs typeface="+mn-ea"/>
                <a:sym typeface="+mn-lt"/>
              </a:rPr>
              <a:t>思维发散</a:t>
            </a:r>
          </a:p>
        </p:txBody>
      </p:sp>
      <p:sp>
        <p:nvSpPr>
          <p:cNvPr id="50" name="文本框 25"/>
          <p:cNvSpPr txBox="1"/>
          <p:nvPr/>
        </p:nvSpPr>
        <p:spPr>
          <a:xfrm>
            <a:off x="7014497" y="3274436"/>
            <a:ext cx="2127885" cy="48244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功能的完善</a:t>
            </a:r>
          </a:p>
        </p:txBody>
      </p:sp>
      <p:sp>
        <p:nvSpPr>
          <p:cNvPr id="51" name="文本框 21"/>
          <p:cNvSpPr txBox="1"/>
          <p:nvPr/>
        </p:nvSpPr>
        <p:spPr>
          <a:xfrm>
            <a:off x="5119370" y="3300095"/>
            <a:ext cx="1753870" cy="481330"/>
          </a:xfrm>
          <a:prstGeom prst="rect">
            <a:avLst/>
          </a:prstGeom>
          <a:noFill/>
          <a:effectLst/>
        </p:spPr>
        <p:txBody>
          <a:bodyPr wrap="square" rtlCol="0">
            <a:spAutoFit/>
          </a:bodyPr>
          <a:lstStyle/>
          <a:p>
            <a:pPr algn="ctr"/>
            <a:r>
              <a:rPr lang="zh-CN" altLang="en-US" sz="2535" spc="-150" dirty="0">
                <a:solidFill>
                  <a:schemeClr val="bg1"/>
                </a:solidFill>
                <a:cs typeface="+mn-ea"/>
                <a:sym typeface="+mn-lt"/>
              </a:rPr>
              <a:t>进一步目标</a:t>
            </a:r>
          </a:p>
        </p:txBody>
      </p:sp>
      <p:sp>
        <p:nvSpPr>
          <p:cNvPr id="52" name="文本框 16"/>
          <p:cNvSpPr txBox="1"/>
          <p:nvPr/>
        </p:nvSpPr>
        <p:spPr>
          <a:xfrm>
            <a:off x="3168015" y="3300095"/>
            <a:ext cx="1753870" cy="481330"/>
          </a:xfrm>
          <a:prstGeom prst="rect">
            <a:avLst/>
          </a:prstGeom>
          <a:noFill/>
          <a:effectLst/>
        </p:spPr>
        <p:txBody>
          <a:bodyPr wrap="square" rtlCol="0">
            <a:spAutoFit/>
          </a:bodyPr>
          <a:lstStyle/>
          <a:p>
            <a:pPr algn="ctr"/>
            <a:r>
              <a:rPr lang="zh-CN" altLang="en-US" sz="2535" dirty="0">
                <a:solidFill>
                  <a:schemeClr val="bg1"/>
                </a:solidFill>
                <a:cs typeface="+mn-ea"/>
                <a:sym typeface="+mn-lt"/>
              </a:rPr>
              <a:t>初步目标</a:t>
            </a:r>
          </a:p>
        </p:txBody>
      </p:sp>
      <p:sp>
        <p:nvSpPr>
          <p:cNvPr id="53" name="文本框 12"/>
          <p:cNvSpPr txBox="1"/>
          <p:nvPr/>
        </p:nvSpPr>
        <p:spPr>
          <a:xfrm>
            <a:off x="1264920" y="3300095"/>
            <a:ext cx="1753870" cy="481330"/>
          </a:xfrm>
          <a:prstGeom prst="rect">
            <a:avLst/>
          </a:prstGeom>
          <a:noFill/>
          <a:effectLst/>
        </p:spPr>
        <p:txBody>
          <a:bodyPr wrap="square" rtlCol="0">
            <a:spAutoFit/>
          </a:bodyPr>
          <a:lstStyle/>
          <a:p>
            <a:pPr algn="ctr"/>
            <a:r>
              <a:rPr lang="zh-CN" altLang="en-US" sz="2535" dirty="0">
                <a:solidFill>
                  <a:schemeClr val="bg1"/>
                </a:solidFill>
                <a:cs typeface="+mn-ea"/>
                <a:sym typeface="+mn-lt"/>
              </a:rPr>
              <a:t>初步构想</a:t>
            </a:r>
          </a:p>
        </p:txBody>
      </p:sp>
      <p:sp>
        <p:nvSpPr>
          <p:cNvPr id="54" name="文本框 53"/>
          <p:cNvSpPr txBox="1"/>
          <p:nvPr/>
        </p:nvSpPr>
        <p:spPr>
          <a:xfrm>
            <a:off x="876935" y="4438735"/>
            <a:ext cx="2468880" cy="333105"/>
          </a:xfrm>
          <a:prstGeom prst="rect">
            <a:avLst/>
          </a:prstGeom>
          <a:noFill/>
        </p:spPr>
        <p:txBody>
          <a:bodyPr wrap="square" rtlCol="0">
            <a:spAutoFit/>
          </a:bodyPr>
          <a:lstStyle/>
          <a:p>
            <a:pPr algn="ctr">
              <a:lnSpc>
                <a:spcPts val="2000"/>
              </a:lnSpc>
              <a:spcBef>
                <a:spcPts val="0"/>
              </a:spcBef>
              <a:spcAft>
                <a:spcPts val="0"/>
              </a:spcAft>
            </a:pPr>
            <a:r>
              <a:rPr lang="zh-CN" altLang="en-US" sz="1600" dirty="0">
                <a:solidFill>
                  <a:schemeClr val="tx1">
                    <a:lumMod val="75000"/>
                    <a:lumOff val="25000"/>
                  </a:schemeClr>
                </a:solidFill>
                <a:cs typeface="+mn-ea"/>
                <a:sym typeface="+mn-lt"/>
              </a:rPr>
              <a:t>实现矩阵按键的楼层选择</a:t>
            </a:r>
          </a:p>
        </p:txBody>
      </p:sp>
      <p:sp>
        <p:nvSpPr>
          <p:cNvPr id="56" name="文本框 55"/>
          <p:cNvSpPr txBox="1"/>
          <p:nvPr/>
        </p:nvSpPr>
        <p:spPr>
          <a:xfrm>
            <a:off x="8880475" y="4318635"/>
            <a:ext cx="2468880" cy="1094530"/>
          </a:xfrm>
          <a:prstGeom prst="rect">
            <a:avLst/>
          </a:prstGeom>
          <a:noFill/>
        </p:spPr>
        <p:txBody>
          <a:bodyPr wrap="square" rtlCol="0">
            <a:spAutoFit/>
          </a:bodyPr>
          <a:lstStyle/>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蜂鸣器实现人数的超载</a:t>
            </a:r>
            <a:endParaRPr lang="en-US" altLang="zh-CN" sz="1335" dirty="0">
              <a:solidFill>
                <a:schemeClr val="tx1">
                  <a:lumMod val="75000"/>
                  <a:lumOff val="25000"/>
                </a:schemeClr>
              </a:solidFill>
              <a:cs typeface="+mn-ea"/>
              <a:sym typeface="+mn-lt"/>
            </a:endParaRPr>
          </a:p>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点阵屏可视化上升以及下降</a:t>
            </a:r>
            <a:endParaRPr lang="en-US" altLang="zh-CN" sz="1335" dirty="0">
              <a:solidFill>
                <a:schemeClr val="tx1">
                  <a:lumMod val="75000"/>
                  <a:lumOff val="25000"/>
                </a:schemeClr>
              </a:solidFill>
              <a:cs typeface="+mn-ea"/>
              <a:sym typeface="+mn-lt"/>
            </a:endParaRPr>
          </a:p>
          <a:p>
            <a:pPr algn="ctr">
              <a:lnSpc>
                <a:spcPts val="2000"/>
              </a:lnSpc>
              <a:spcBef>
                <a:spcPts val="0"/>
              </a:spcBef>
              <a:spcAft>
                <a:spcPts val="0"/>
              </a:spcAft>
            </a:pPr>
            <a:r>
              <a:rPr lang="zh-CN" altLang="en-US" sz="1335" dirty="0">
                <a:solidFill>
                  <a:schemeClr val="tx1">
                    <a:lumMod val="75000"/>
                    <a:lumOff val="25000"/>
                  </a:schemeClr>
                </a:solidFill>
                <a:cs typeface="+mn-ea"/>
                <a:sym typeface="+mn-lt"/>
              </a:rPr>
              <a:t>串口通信实现门的状态以及记忆楼层的显示</a:t>
            </a:r>
          </a:p>
        </p:txBody>
      </p:sp>
      <p:sp>
        <p:nvSpPr>
          <p:cNvPr id="57" name="文本框 56"/>
          <p:cNvSpPr txBox="1"/>
          <p:nvPr/>
        </p:nvSpPr>
        <p:spPr>
          <a:xfrm>
            <a:off x="2943860" y="2116486"/>
            <a:ext cx="2468880" cy="333105"/>
          </a:xfrm>
          <a:prstGeom prst="rect">
            <a:avLst/>
          </a:prstGeom>
          <a:noFill/>
        </p:spPr>
        <p:txBody>
          <a:bodyPr wrap="square" rtlCol="0">
            <a:spAutoFit/>
          </a:bodyPr>
          <a:lstStyle/>
          <a:p>
            <a:pPr algn="ctr">
              <a:lnSpc>
                <a:spcPts val="2000"/>
              </a:lnSpc>
              <a:spcBef>
                <a:spcPts val="0"/>
              </a:spcBef>
              <a:spcAft>
                <a:spcPts val="0"/>
              </a:spcAft>
            </a:pPr>
            <a:r>
              <a:rPr lang="zh-CN" altLang="en-US" sz="1600" dirty="0">
                <a:solidFill>
                  <a:schemeClr val="tx1">
                    <a:lumMod val="75000"/>
                    <a:lumOff val="25000"/>
                  </a:schemeClr>
                </a:solidFill>
                <a:cs typeface="+mn-ea"/>
                <a:sym typeface="+mn-lt"/>
              </a:rPr>
              <a:t>电机模拟电梯的运行</a:t>
            </a:r>
          </a:p>
        </p:txBody>
      </p:sp>
      <p:sp>
        <p:nvSpPr>
          <p:cNvPr id="58" name="文本框 57"/>
          <p:cNvSpPr txBox="1"/>
          <p:nvPr/>
        </p:nvSpPr>
        <p:spPr>
          <a:xfrm>
            <a:off x="6771005" y="1938923"/>
            <a:ext cx="2468880" cy="589585"/>
          </a:xfrm>
          <a:prstGeom prst="rect">
            <a:avLst/>
          </a:prstGeom>
          <a:noFill/>
        </p:spPr>
        <p:txBody>
          <a:bodyPr wrap="square" rtlCol="0">
            <a:spAutoFit/>
          </a:bodyPr>
          <a:lstStyle/>
          <a:p>
            <a:pPr algn="ctr">
              <a:lnSpc>
                <a:spcPts val="2000"/>
              </a:lnSpc>
              <a:spcBef>
                <a:spcPts val="0"/>
              </a:spcBef>
              <a:spcAft>
                <a:spcPts val="0"/>
              </a:spcAft>
            </a:pPr>
            <a:r>
              <a:rPr lang="en-US" altLang="zh-CN" sz="1600" dirty="0">
                <a:solidFill>
                  <a:schemeClr val="tx1">
                    <a:lumMod val="75000"/>
                    <a:lumOff val="25000"/>
                  </a:schemeClr>
                </a:solidFill>
                <a:cs typeface="+mn-ea"/>
                <a:sym typeface="+mn-lt"/>
              </a:rPr>
              <a:t>Lcd</a:t>
            </a:r>
            <a:r>
              <a:rPr lang="zh-CN" altLang="en-US" sz="1600" dirty="0">
                <a:solidFill>
                  <a:schemeClr val="tx1">
                    <a:lumMod val="75000"/>
                    <a:lumOff val="25000"/>
                  </a:schemeClr>
                </a:solidFill>
                <a:cs typeface="+mn-ea"/>
                <a:sym typeface="+mn-lt"/>
              </a:rPr>
              <a:t>的显示，参数可视化，互锁</a:t>
            </a:r>
          </a:p>
        </p:txBody>
      </p:sp>
      <p:sp>
        <p:nvSpPr>
          <p:cNvPr id="4" name="文本框 3">
            <a:extLst>
              <a:ext uri="{FF2B5EF4-FFF2-40B4-BE49-F238E27FC236}">
                <a16:creationId xmlns:a16="http://schemas.microsoft.com/office/drawing/2014/main" id="{507AC181-60E1-E6DB-CC0F-13B94A910769}"/>
              </a:ext>
            </a:extLst>
          </p:cNvPr>
          <p:cNvSpPr txBox="1"/>
          <p:nvPr/>
        </p:nvSpPr>
        <p:spPr>
          <a:xfrm>
            <a:off x="4874782" y="4535666"/>
            <a:ext cx="2773478" cy="584775"/>
          </a:xfrm>
          <a:prstGeom prst="rect">
            <a:avLst/>
          </a:prstGeom>
          <a:noFill/>
        </p:spPr>
        <p:txBody>
          <a:bodyPr wrap="square" rtlCol="0">
            <a:spAutoFit/>
          </a:bodyPr>
          <a:lstStyle/>
          <a:p>
            <a:r>
              <a:rPr lang="zh-CN" altLang="en-US" sz="1600" dirty="0"/>
              <a:t>路径以及方向的选择与优化，</a:t>
            </a:r>
            <a:endParaRPr lang="en-US" altLang="zh-CN" sz="1600" dirty="0"/>
          </a:p>
          <a:p>
            <a:r>
              <a:rPr lang="zh-CN" altLang="en-US" sz="1600" dirty="0"/>
              <a:t>代码逻辑的优化</a:t>
            </a: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3693DBFB-15AC-9051-95CA-969B8FDAC856}"/>
              </a:ext>
            </a:extLst>
          </p:cNvPr>
          <p:cNvSpPr txBox="1"/>
          <p:nvPr/>
        </p:nvSpPr>
        <p:spPr>
          <a:xfrm>
            <a:off x="3622275" y="1227575"/>
            <a:ext cx="4947449" cy="584775"/>
          </a:xfrm>
          <a:prstGeom prst="rect">
            <a:avLst/>
          </a:prstGeom>
          <a:noFill/>
        </p:spPr>
        <p:txBody>
          <a:bodyPr wrap="square" rtlCol="0">
            <a:spAutoFit/>
          </a:bodyPr>
          <a:lstStyle/>
          <a:p>
            <a:r>
              <a:rPr lang="en-US" altLang="zh-CN" sz="3200" dirty="0"/>
              <a:t>Lcd</a:t>
            </a:r>
            <a:r>
              <a:rPr lang="zh-CN" altLang="en-US" sz="3200" dirty="0"/>
              <a:t>显示小组成员信息</a:t>
            </a:r>
          </a:p>
        </p:txBody>
      </p:sp>
      <p:pic>
        <p:nvPicPr>
          <p:cNvPr id="9" name="图片 8">
            <a:extLst>
              <a:ext uri="{FF2B5EF4-FFF2-40B4-BE49-F238E27FC236}">
                <a16:creationId xmlns:a16="http://schemas.microsoft.com/office/drawing/2014/main" id="{A2E7A39E-9C6B-78C4-AEAA-A7120130C22F}"/>
              </a:ext>
            </a:extLst>
          </p:cNvPr>
          <p:cNvPicPr>
            <a:picLocks noChangeAspect="1"/>
          </p:cNvPicPr>
          <p:nvPr/>
        </p:nvPicPr>
        <p:blipFill>
          <a:blip r:embed="rId3"/>
          <a:stretch>
            <a:fillRect/>
          </a:stretch>
        </p:blipFill>
        <p:spPr>
          <a:xfrm>
            <a:off x="392573" y="1895412"/>
            <a:ext cx="6208063" cy="3975164"/>
          </a:xfrm>
          <a:prstGeom prst="rect">
            <a:avLst/>
          </a:prstGeom>
        </p:spPr>
      </p:pic>
      <p:pic>
        <p:nvPicPr>
          <p:cNvPr id="21" name="图片 20">
            <a:extLst>
              <a:ext uri="{FF2B5EF4-FFF2-40B4-BE49-F238E27FC236}">
                <a16:creationId xmlns:a16="http://schemas.microsoft.com/office/drawing/2014/main" id="{493AA31A-D767-30FF-B680-4685FFCCF6F2}"/>
              </a:ext>
            </a:extLst>
          </p:cNvPr>
          <p:cNvPicPr>
            <a:picLocks noChangeAspect="1"/>
          </p:cNvPicPr>
          <p:nvPr/>
        </p:nvPicPr>
        <p:blipFill>
          <a:blip r:embed="rId4"/>
          <a:stretch>
            <a:fillRect/>
          </a:stretch>
        </p:blipFill>
        <p:spPr>
          <a:xfrm>
            <a:off x="6727805" y="2012823"/>
            <a:ext cx="5283570" cy="3740342"/>
          </a:xfrm>
          <a:prstGeom prst="rect">
            <a:avLst/>
          </a:prstGeom>
        </p:spPr>
      </p:pic>
    </p:spTree>
    <p:extLst>
      <p:ext uri="{BB962C8B-B14F-4D97-AF65-F5344CB8AC3E}">
        <p14:creationId xmlns:p14="http://schemas.microsoft.com/office/powerpoint/2010/main" val="368767463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987425"/>
            <a:chOff x="0" y="0"/>
            <a:chExt cx="19200" cy="1555"/>
          </a:xfrm>
        </p:grpSpPr>
        <p:cxnSp>
          <p:nvCxnSpPr>
            <p:cNvPr id="4" name="直接连接符 3"/>
            <p:cNvCxnSpPr/>
            <p:nvPr userDrawn="1"/>
          </p:nvCxnSpPr>
          <p:spPr>
            <a:xfrm>
              <a:off x="802" y="1555"/>
              <a:ext cx="18398" cy="0"/>
            </a:xfrm>
            <a:prstGeom prst="line">
              <a:avLst/>
            </a:prstGeom>
            <a:ln w="12700">
              <a:solidFill>
                <a:srgbClr val="2D4F6A"/>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0" y="0"/>
              <a:ext cx="567" cy="1555"/>
            </a:xfrm>
            <a:prstGeom prst="rect">
              <a:avLst/>
            </a:prstGeom>
            <a:solidFill>
              <a:srgbClr val="2D4F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9" name="文本框 10"/>
          <p:cNvSpPr txBox="1"/>
          <p:nvPr/>
        </p:nvSpPr>
        <p:spPr>
          <a:xfrm>
            <a:off x="392573" y="248010"/>
            <a:ext cx="2624437" cy="666115"/>
          </a:xfrm>
          <a:prstGeom prst="rect">
            <a:avLst/>
          </a:prstGeom>
          <a:noFill/>
        </p:spPr>
        <p:txBody>
          <a:bodyPr wrap="square" rtlCol="0">
            <a:spAutoFit/>
          </a:bodyPr>
          <a:lstStyle/>
          <a:p>
            <a:pPr algn="l"/>
            <a:r>
              <a:rPr lang="zh-CN" altLang="en-US" sz="2400" dirty="0">
                <a:solidFill>
                  <a:srgbClr val="2D4F6A"/>
                </a:solidFill>
                <a:cs typeface="+mn-ea"/>
                <a:sym typeface="+mn-lt"/>
              </a:rPr>
              <a:t>研究方法及思路</a:t>
            </a:r>
            <a:endParaRPr lang="en-US" altLang="zh-CN" sz="2400" dirty="0">
              <a:solidFill>
                <a:srgbClr val="2D4F6A"/>
              </a:solidFill>
              <a:cs typeface="+mn-ea"/>
              <a:sym typeface="+mn-lt"/>
            </a:endParaRPr>
          </a:p>
          <a:p>
            <a:pPr algn="l"/>
            <a:r>
              <a:rPr lang="en-US" altLang="zh-CN" sz="1335" dirty="0">
                <a:solidFill>
                  <a:srgbClr val="2D4F6A"/>
                </a:solidFill>
                <a:cs typeface="+mn-ea"/>
                <a:sym typeface="+mn-lt"/>
              </a:rPr>
              <a:t>Research methods and ideas</a:t>
            </a:r>
          </a:p>
        </p:txBody>
      </p:sp>
      <p:sp>
        <p:nvSpPr>
          <p:cNvPr id="2" name="文本框 1">
            <a:extLst>
              <a:ext uri="{FF2B5EF4-FFF2-40B4-BE49-F238E27FC236}">
                <a16:creationId xmlns:a16="http://schemas.microsoft.com/office/drawing/2014/main" id="{B7B66263-A24A-C7DC-57D5-98967194528D}"/>
              </a:ext>
            </a:extLst>
          </p:cNvPr>
          <p:cNvSpPr txBox="1"/>
          <p:nvPr/>
        </p:nvSpPr>
        <p:spPr>
          <a:xfrm>
            <a:off x="3506209" y="1199014"/>
            <a:ext cx="5056450" cy="584775"/>
          </a:xfrm>
          <a:prstGeom prst="rect">
            <a:avLst/>
          </a:prstGeom>
          <a:noFill/>
        </p:spPr>
        <p:txBody>
          <a:bodyPr wrap="square" rtlCol="0">
            <a:spAutoFit/>
          </a:bodyPr>
          <a:lstStyle/>
          <a:p>
            <a:r>
              <a:rPr lang="zh-CN" altLang="en-US" sz="3200" dirty="0"/>
              <a:t>步进电机模拟电梯的转动</a:t>
            </a:r>
          </a:p>
        </p:txBody>
      </p:sp>
      <p:pic>
        <p:nvPicPr>
          <p:cNvPr id="7" name="图片 6">
            <a:extLst>
              <a:ext uri="{FF2B5EF4-FFF2-40B4-BE49-F238E27FC236}">
                <a16:creationId xmlns:a16="http://schemas.microsoft.com/office/drawing/2014/main" id="{A7CA4BC1-7A7C-59CE-2EA1-DAF594793496}"/>
              </a:ext>
            </a:extLst>
          </p:cNvPr>
          <p:cNvPicPr>
            <a:picLocks noChangeAspect="1"/>
          </p:cNvPicPr>
          <p:nvPr/>
        </p:nvPicPr>
        <p:blipFill>
          <a:blip r:embed="rId3"/>
          <a:stretch>
            <a:fillRect/>
          </a:stretch>
        </p:blipFill>
        <p:spPr>
          <a:xfrm>
            <a:off x="180022" y="1872981"/>
            <a:ext cx="7768473" cy="4604137"/>
          </a:xfrm>
          <a:prstGeom prst="rect">
            <a:avLst/>
          </a:prstGeom>
        </p:spPr>
      </p:pic>
      <p:pic>
        <p:nvPicPr>
          <p:cNvPr id="9" name="图片 8">
            <a:extLst>
              <a:ext uri="{FF2B5EF4-FFF2-40B4-BE49-F238E27FC236}">
                <a16:creationId xmlns:a16="http://schemas.microsoft.com/office/drawing/2014/main" id="{6A55BA39-0773-9C23-7533-43B3C0A1B718}"/>
              </a:ext>
            </a:extLst>
          </p:cNvPr>
          <p:cNvPicPr>
            <a:picLocks noChangeAspect="1"/>
          </p:cNvPicPr>
          <p:nvPr/>
        </p:nvPicPr>
        <p:blipFill>
          <a:blip r:embed="rId4"/>
          <a:stretch>
            <a:fillRect/>
          </a:stretch>
        </p:blipFill>
        <p:spPr>
          <a:xfrm>
            <a:off x="5811047" y="2157174"/>
            <a:ext cx="6312991" cy="1686745"/>
          </a:xfrm>
          <a:prstGeom prst="rect">
            <a:avLst/>
          </a:prstGeom>
        </p:spPr>
      </p:pic>
      <p:sp>
        <p:nvSpPr>
          <p:cNvPr id="10" name="文本框 9">
            <a:extLst>
              <a:ext uri="{FF2B5EF4-FFF2-40B4-BE49-F238E27FC236}">
                <a16:creationId xmlns:a16="http://schemas.microsoft.com/office/drawing/2014/main" id="{9345E6B4-53E3-B12F-D357-51ACDF0BBA72}"/>
              </a:ext>
            </a:extLst>
          </p:cNvPr>
          <p:cNvSpPr txBox="1"/>
          <p:nvPr/>
        </p:nvSpPr>
        <p:spPr>
          <a:xfrm>
            <a:off x="7284308" y="4175049"/>
            <a:ext cx="4002088" cy="1938992"/>
          </a:xfrm>
          <a:prstGeom prst="rect">
            <a:avLst/>
          </a:prstGeom>
          <a:noFill/>
        </p:spPr>
        <p:txBody>
          <a:bodyPr wrap="square" rtlCol="0">
            <a:spAutoFit/>
          </a:bodyPr>
          <a:lstStyle/>
          <a:p>
            <a:r>
              <a:rPr lang="zh-CN" altLang="en-US" sz="2000" dirty="0"/>
              <a:t>电生磁，故而吸引磁铁转动，我们只需要对应给出唯一高电压即可，这里的</a:t>
            </a:r>
            <a:r>
              <a:rPr lang="en-US" altLang="zh-CN" sz="2000" dirty="0" err="1"/>
              <a:t>eveatorup</a:t>
            </a:r>
            <a:r>
              <a:rPr lang="zh-CN" altLang="en-US" sz="2000" dirty="0"/>
              <a:t>（）函数是显示上升符号的点阵屏程序，然后在这个一周的转动中我们也对数码管的显示做出了修改</a:t>
            </a:r>
          </a:p>
        </p:txBody>
      </p:sp>
    </p:spTree>
    <p:extLst>
      <p:ext uri="{BB962C8B-B14F-4D97-AF65-F5344CB8AC3E}">
        <p14:creationId xmlns:p14="http://schemas.microsoft.com/office/powerpoint/2010/main" val="1347224273"/>
      </p:ext>
    </p:extLst>
  </p:cSld>
  <p:clrMapOvr>
    <a:masterClrMapping/>
  </p:clrMapOvr>
  <p:transition spd="slow">
    <p:push dir="u"/>
  </p:transition>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kbyc5nu">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1389</Words>
  <Application>Microsoft Office PowerPoint</Application>
  <PresentationFormat>宽屏</PresentationFormat>
  <Paragraphs>112</Paragraphs>
  <Slides>23</Slides>
  <Notes>23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23</vt:i4>
      </vt:variant>
    </vt:vector>
  </HeadingPairs>
  <TitlesOfParts>
    <vt:vector size="30" baseType="lpstr">
      <vt:lpstr>-apple-system</vt:lpstr>
      <vt:lpstr>微软雅黑</vt:lpstr>
      <vt:lpstr>Arial</vt:lpstr>
      <vt:lpstr>Calibri</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第一PPT</dc:creator>
  <cp:keywords>www.1ppt.com</cp:keywords>
  <dc:description>www.1ppt.com</dc:description>
  <cp:lastModifiedBy>新宇 贝</cp:lastModifiedBy>
  <cp:revision>259</cp:revision>
  <dcterms:created xsi:type="dcterms:W3CDTF">2016-05-20T12:59:00Z</dcterms:created>
  <dcterms:modified xsi:type="dcterms:W3CDTF">2024-06-23T16:43:43Z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1302C07618834D81A7E5B7BB7814EE91_12</vt:lpwstr>
  </property>
  <property fmtid="{D5CDD505-2E9C-101B-9397-08002B2CF9AE}" pid="3" name="KSOProductBuildVer">
    <vt:lpwstr>2052-12.1.0.15374</vt:lpwstr>
  </property>
</Properties>
</file>